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5"/>
  </p:notesMasterIdLst>
  <p:sldIdLst>
    <p:sldId id="256" r:id="rId2"/>
    <p:sldId id="271" r:id="rId3"/>
    <p:sldId id="294" r:id="rId4"/>
    <p:sldId id="296" r:id="rId5"/>
    <p:sldId id="306" r:id="rId6"/>
    <p:sldId id="305" r:id="rId7"/>
    <p:sldId id="309" r:id="rId8"/>
    <p:sldId id="547" r:id="rId9"/>
    <p:sldId id="302" r:id="rId10"/>
    <p:sldId id="301" r:id="rId11"/>
    <p:sldId id="477" r:id="rId12"/>
    <p:sldId id="300" r:id="rId13"/>
    <p:sldId id="344" r:id="rId14"/>
    <p:sldId id="311" r:id="rId15"/>
    <p:sldId id="491" r:id="rId16"/>
    <p:sldId id="316" r:id="rId17"/>
    <p:sldId id="312" r:id="rId18"/>
    <p:sldId id="319" r:id="rId19"/>
    <p:sldId id="313" r:id="rId20"/>
    <p:sldId id="314" r:id="rId21"/>
    <p:sldId id="325" r:id="rId22"/>
    <p:sldId id="326" r:id="rId23"/>
    <p:sldId id="329" r:id="rId24"/>
    <p:sldId id="331" r:id="rId25"/>
    <p:sldId id="335" r:id="rId26"/>
    <p:sldId id="340" r:id="rId27"/>
    <p:sldId id="352" r:id="rId28"/>
    <p:sldId id="356" r:id="rId29"/>
    <p:sldId id="360" r:id="rId30"/>
    <p:sldId id="363" r:id="rId31"/>
    <p:sldId id="364" r:id="rId32"/>
    <p:sldId id="367" r:id="rId33"/>
    <p:sldId id="369" r:id="rId34"/>
    <p:sldId id="372" r:id="rId35"/>
    <p:sldId id="373" r:id="rId36"/>
    <p:sldId id="374" r:id="rId37"/>
    <p:sldId id="375" r:id="rId38"/>
    <p:sldId id="377" r:id="rId39"/>
    <p:sldId id="574" r:id="rId40"/>
    <p:sldId id="575" r:id="rId41"/>
    <p:sldId id="576" r:id="rId42"/>
    <p:sldId id="577" r:id="rId43"/>
    <p:sldId id="578" r:id="rId44"/>
    <p:sldId id="579" r:id="rId45"/>
    <p:sldId id="580" r:id="rId46"/>
    <p:sldId id="581" r:id="rId47"/>
    <p:sldId id="582" r:id="rId48"/>
    <p:sldId id="583" r:id="rId49"/>
    <p:sldId id="584" r:id="rId50"/>
    <p:sldId id="585" r:id="rId51"/>
    <p:sldId id="495" r:id="rId52"/>
    <p:sldId id="545" r:id="rId53"/>
    <p:sldId id="546" r:id="rId54"/>
    <p:sldId id="496" r:id="rId55"/>
    <p:sldId id="497" r:id="rId56"/>
    <p:sldId id="498" r:id="rId57"/>
    <p:sldId id="499" r:id="rId58"/>
    <p:sldId id="500" r:id="rId59"/>
    <p:sldId id="501" r:id="rId60"/>
    <p:sldId id="502" r:id="rId61"/>
    <p:sldId id="503" r:id="rId62"/>
    <p:sldId id="504" r:id="rId63"/>
    <p:sldId id="505" r:id="rId64"/>
    <p:sldId id="506" r:id="rId65"/>
    <p:sldId id="507" r:id="rId66"/>
    <p:sldId id="508" r:id="rId67"/>
    <p:sldId id="509" r:id="rId68"/>
    <p:sldId id="510" r:id="rId69"/>
    <p:sldId id="511" r:id="rId70"/>
    <p:sldId id="514" r:id="rId71"/>
    <p:sldId id="515" r:id="rId72"/>
    <p:sldId id="516" r:id="rId73"/>
    <p:sldId id="512" r:id="rId7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6" autoAdjust="0"/>
    <p:restoredTop sz="73290" autoAdjust="0"/>
  </p:normalViewPr>
  <p:slideViewPr>
    <p:cSldViewPr snapToGrid="0">
      <p:cViewPr varScale="1">
        <p:scale>
          <a:sx n="63" d="100"/>
          <a:sy n="63" d="100"/>
        </p:scale>
        <p:origin x="1234"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ga" userId="8e99d680-1db7-410d-ab57-fbc4b5ee6b8d" providerId="ADAL" clId="{FA794FBF-176E-4A50-AA50-79073A69A5EF}"/>
  </pc:docChgLst>
  <pc:docChgLst>
    <pc:chgData name="Olga Dolgova" userId="8e99d680-1db7-410d-ab57-fbc4b5ee6b8d" providerId="ADAL" clId="{0163CA8E-81CF-4E9B-88FD-65AAC2F45929}"/>
  </pc:docChgLst>
  <pc:docChgLst>
    <pc:chgData name="Olga Dolgova" userId="8e99d680-1db7-410d-ab57-fbc4b5ee6b8d" providerId="ADAL" clId="{B45E30C0-7573-4F53-8FFC-F3D82EBF3495}"/>
    <pc:docChg chg="custSel delSld modSld">
      <pc:chgData name="Olga Dolgova" userId="8e99d680-1db7-410d-ab57-fbc4b5ee6b8d" providerId="ADAL" clId="{B45E30C0-7573-4F53-8FFC-F3D82EBF3495}" dt="2024-02-02T12:47:15.365" v="28"/>
      <pc:docMkLst>
        <pc:docMk/>
      </pc:docMkLst>
      <pc:sldChg chg="modSp">
        <pc:chgData name="Olga Dolgova" userId="8e99d680-1db7-410d-ab57-fbc4b5ee6b8d" providerId="ADAL" clId="{B45E30C0-7573-4F53-8FFC-F3D82EBF3495}" dt="2024-02-01T21:10:47.966" v="6"/>
        <pc:sldMkLst>
          <pc:docMk/>
          <pc:sldMk cId="2297430031" sldId="377"/>
        </pc:sldMkLst>
        <pc:spChg chg="mod">
          <ac:chgData name="Olga Dolgova" userId="8e99d680-1db7-410d-ab57-fbc4b5ee6b8d" providerId="ADAL" clId="{B45E30C0-7573-4F53-8FFC-F3D82EBF3495}" dt="2024-02-01T21:10:47.966" v="6"/>
          <ac:spMkLst>
            <pc:docMk/>
            <pc:sldMk cId="2297430031" sldId="377"/>
            <ac:spMk id="3" creationId="{00000000-0000-0000-0000-000000000000}"/>
          </ac:spMkLst>
        </pc:spChg>
      </pc:sldChg>
      <pc:sldChg chg="del">
        <pc:chgData name="Olga Dolgova" userId="8e99d680-1db7-410d-ab57-fbc4b5ee6b8d" providerId="ADAL" clId="{B45E30C0-7573-4F53-8FFC-F3D82EBF3495}" dt="2024-02-01T21:10:15.511" v="3" actId="2696"/>
        <pc:sldMkLst>
          <pc:docMk/>
          <pc:sldMk cId="3378296879" sldId="492"/>
        </pc:sldMkLst>
      </pc:sldChg>
      <pc:sldChg chg="addSp delSp modSp">
        <pc:chgData name="Olga Dolgova" userId="8e99d680-1db7-410d-ab57-fbc4b5ee6b8d" providerId="ADAL" clId="{B45E30C0-7573-4F53-8FFC-F3D82EBF3495}" dt="2024-02-02T12:47:15.365" v="28"/>
        <pc:sldMkLst>
          <pc:docMk/>
          <pc:sldMk cId="820746022" sldId="498"/>
        </pc:sldMkLst>
        <pc:spChg chg="mod">
          <ac:chgData name="Olga Dolgova" userId="8e99d680-1db7-410d-ab57-fbc4b5ee6b8d" providerId="ADAL" clId="{B45E30C0-7573-4F53-8FFC-F3D82EBF3495}" dt="2024-02-02T12:43:36.515" v="24" actId="20577"/>
          <ac:spMkLst>
            <pc:docMk/>
            <pc:sldMk cId="820746022" sldId="498"/>
            <ac:spMk id="2" creationId="{00000000-0000-0000-0000-000000000000}"/>
          </ac:spMkLst>
        </pc:spChg>
        <pc:spChg chg="del mod">
          <ac:chgData name="Olga Dolgova" userId="8e99d680-1db7-410d-ab57-fbc4b5ee6b8d" providerId="ADAL" clId="{B45E30C0-7573-4F53-8FFC-F3D82EBF3495}" dt="2024-02-02T12:47:13.517" v="27" actId="478"/>
          <ac:spMkLst>
            <pc:docMk/>
            <pc:sldMk cId="820746022" sldId="498"/>
            <ac:spMk id="3" creationId="{00000000-0000-0000-0000-000000000000}"/>
          </ac:spMkLst>
        </pc:spChg>
        <pc:spChg chg="del">
          <ac:chgData name="Olga Dolgova" userId="8e99d680-1db7-410d-ab57-fbc4b5ee6b8d" providerId="ADAL" clId="{B45E30C0-7573-4F53-8FFC-F3D82EBF3495}" dt="2024-02-02T12:44:48.388" v="25" actId="478"/>
          <ac:spMkLst>
            <pc:docMk/>
            <pc:sldMk cId="820746022" sldId="498"/>
            <ac:spMk id="8" creationId="{00000000-0000-0000-0000-000000000000}"/>
          </ac:spMkLst>
        </pc:spChg>
        <pc:spChg chg="add">
          <ac:chgData name="Olga Dolgova" userId="8e99d680-1db7-410d-ab57-fbc4b5ee6b8d" providerId="ADAL" clId="{B45E30C0-7573-4F53-8FFC-F3D82EBF3495}" dt="2024-02-02T12:47:15.365" v="28"/>
          <ac:spMkLst>
            <pc:docMk/>
            <pc:sldMk cId="820746022" sldId="498"/>
            <ac:spMk id="9" creationId="{21BDB6AF-8AA5-4267-AA55-6722954E2140}"/>
          </ac:spMkLst>
        </pc:spChg>
        <pc:spChg chg="add">
          <ac:chgData name="Olga Dolgova" userId="8e99d680-1db7-410d-ab57-fbc4b5ee6b8d" providerId="ADAL" clId="{B45E30C0-7573-4F53-8FFC-F3D82EBF3495}" dt="2024-02-02T12:47:15.365" v="28"/>
          <ac:spMkLst>
            <pc:docMk/>
            <pc:sldMk cId="820746022" sldId="498"/>
            <ac:spMk id="11" creationId="{75C5C439-5C6E-4743-BAC8-7DF63C5772FE}"/>
          </ac:spMkLst>
        </pc:spChg>
      </pc:sldChg>
      <pc:sldChg chg="modSp">
        <pc:chgData name="Olga Dolgova" userId="8e99d680-1db7-410d-ab57-fbc4b5ee6b8d" providerId="ADAL" clId="{B45E30C0-7573-4F53-8FFC-F3D82EBF3495}" dt="2024-02-01T21:11:24.619" v="10" actId="6549"/>
        <pc:sldMkLst>
          <pc:docMk/>
          <pc:sldMk cId="2267554462" sldId="545"/>
        </pc:sldMkLst>
        <pc:spChg chg="mod">
          <ac:chgData name="Olga Dolgova" userId="8e99d680-1db7-410d-ab57-fbc4b5ee6b8d" providerId="ADAL" clId="{B45E30C0-7573-4F53-8FFC-F3D82EBF3495}" dt="2024-02-01T21:11:24.619" v="10" actId="6549"/>
          <ac:spMkLst>
            <pc:docMk/>
            <pc:sldMk cId="2267554462" sldId="545"/>
            <ac:spMk id="6" creationId="{00000000-0000-0000-0000-000000000000}"/>
          </ac:spMkLst>
        </pc:spChg>
      </pc:sldChg>
      <pc:sldChg chg="modSp">
        <pc:chgData name="Olga Dolgova" userId="8e99d680-1db7-410d-ab57-fbc4b5ee6b8d" providerId="ADAL" clId="{B45E30C0-7573-4F53-8FFC-F3D82EBF3495}" dt="2024-02-01T21:09:46.281" v="2"/>
        <pc:sldMkLst>
          <pc:docMk/>
          <pc:sldMk cId="1242007663" sldId="547"/>
        </pc:sldMkLst>
        <pc:spChg chg="mod">
          <ac:chgData name="Olga Dolgova" userId="8e99d680-1db7-410d-ab57-fbc4b5ee6b8d" providerId="ADAL" clId="{B45E30C0-7573-4F53-8FFC-F3D82EBF3495}" dt="2024-02-01T21:09:46.281" v="2"/>
          <ac:spMkLst>
            <pc:docMk/>
            <pc:sldMk cId="1242007663" sldId="547"/>
            <ac:spMk id="3" creationId="{00000000-0000-0000-0000-000000000000}"/>
          </ac:spMkLst>
        </pc:spChg>
      </pc:sldChg>
      <pc:sldChg chg="modSp">
        <pc:chgData name="Olga Dolgova" userId="8e99d680-1db7-410d-ab57-fbc4b5ee6b8d" providerId="ADAL" clId="{B45E30C0-7573-4F53-8FFC-F3D82EBF3495}" dt="2024-02-02T12:25:14.092" v="14" actId="20577"/>
        <pc:sldMkLst>
          <pc:docMk/>
          <pc:sldMk cId="1644009886" sldId="580"/>
        </pc:sldMkLst>
        <pc:spChg chg="mod">
          <ac:chgData name="Olga Dolgova" userId="8e99d680-1db7-410d-ab57-fbc4b5ee6b8d" providerId="ADAL" clId="{B45E30C0-7573-4F53-8FFC-F3D82EBF3495}" dt="2024-02-02T12:25:14.092" v="14" actId="20577"/>
          <ac:spMkLst>
            <pc:docMk/>
            <pc:sldMk cId="1644009886" sldId="580"/>
            <ac:spMk id="24" creationId="{00000000-0000-0000-0000-000000000000}"/>
          </ac:spMkLst>
        </pc:spChg>
      </pc:sldChg>
      <pc:sldChg chg="modSp">
        <pc:chgData name="Olga Dolgova" userId="8e99d680-1db7-410d-ab57-fbc4b5ee6b8d" providerId="ADAL" clId="{B45E30C0-7573-4F53-8FFC-F3D82EBF3495}" dt="2024-02-02T12:27:37.445" v="16" actId="14100"/>
        <pc:sldMkLst>
          <pc:docMk/>
          <pc:sldMk cId="3399926219" sldId="581"/>
        </pc:sldMkLst>
        <pc:spChg chg="mod">
          <ac:chgData name="Olga Dolgova" userId="8e99d680-1db7-410d-ab57-fbc4b5ee6b8d" providerId="ADAL" clId="{B45E30C0-7573-4F53-8FFC-F3D82EBF3495}" dt="2024-02-02T12:27:37.445" v="16" actId="14100"/>
          <ac:spMkLst>
            <pc:docMk/>
            <pc:sldMk cId="3399926219" sldId="581"/>
            <ac:spMk id="24" creationId="{00000000-0000-0000-0000-000000000000}"/>
          </ac:spMkLst>
        </pc:spChg>
      </pc:sldChg>
    </pc:docChg>
  </pc:docChgLst>
  <pc:docChgLst>
    <pc:chgData name="Olga Dolgova" userId="8e99d680-1db7-410d-ab57-fbc4b5ee6b8d" providerId="ADAL" clId="{8C4DCB21-7814-4288-864A-D8C2ABC39EE1}"/>
    <pc:docChg chg="modSld">
      <pc:chgData name="Olga Dolgova" userId="8e99d680-1db7-410d-ab57-fbc4b5ee6b8d" providerId="ADAL" clId="{8C4DCB21-7814-4288-864A-D8C2ABC39EE1}" dt="2024-02-01T21:06:40.268" v="12" actId="6549"/>
      <pc:docMkLst>
        <pc:docMk/>
      </pc:docMkLst>
      <pc:sldChg chg="modSp">
        <pc:chgData name="Olga Dolgova" userId="8e99d680-1db7-410d-ab57-fbc4b5ee6b8d" providerId="ADAL" clId="{8C4DCB21-7814-4288-864A-D8C2ABC39EE1}" dt="2024-02-01T21:05:48.407" v="4" actId="20577"/>
        <pc:sldMkLst>
          <pc:docMk/>
          <pc:sldMk cId="2649771929" sldId="256"/>
        </pc:sldMkLst>
        <pc:spChg chg="mod">
          <ac:chgData name="Olga Dolgova" userId="8e99d680-1db7-410d-ab57-fbc4b5ee6b8d" providerId="ADAL" clId="{8C4DCB21-7814-4288-864A-D8C2ABC39EE1}" dt="2024-02-01T21:05:41.270" v="0" actId="20577"/>
          <ac:spMkLst>
            <pc:docMk/>
            <pc:sldMk cId="2649771929" sldId="256"/>
            <ac:spMk id="2" creationId="{00000000-0000-0000-0000-000000000000}"/>
          </ac:spMkLst>
        </pc:spChg>
        <pc:spChg chg="mod">
          <ac:chgData name="Olga Dolgova" userId="8e99d680-1db7-410d-ab57-fbc4b5ee6b8d" providerId="ADAL" clId="{8C4DCB21-7814-4288-864A-D8C2ABC39EE1}" dt="2024-02-01T21:05:48.407" v="4" actId="20577"/>
          <ac:spMkLst>
            <pc:docMk/>
            <pc:sldMk cId="2649771929" sldId="256"/>
            <ac:spMk id="7" creationId="{00000000-0000-0000-0000-000000000000}"/>
          </ac:spMkLst>
        </pc:spChg>
      </pc:sldChg>
      <pc:sldChg chg="modSp">
        <pc:chgData name="Olga Dolgova" userId="8e99d680-1db7-410d-ab57-fbc4b5ee6b8d" providerId="ADAL" clId="{8C4DCB21-7814-4288-864A-D8C2ABC39EE1}" dt="2024-02-01T21:06:40.268" v="12" actId="6549"/>
        <pc:sldMkLst>
          <pc:docMk/>
          <pc:sldMk cId="246114146" sldId="271"/>
        </pc:sldMkLst>
        <pc:spChg chg="mod">
          <ac:chgData name="Olga Dolgova" userId="8e99d680-1db7-410d-ab57-fbc4b5ee6b8d" providerId="ADAL" clId="{8C4DCB21-7814-4288-864A-D8C2ABC39EE1}" dt="2024-02-01T21:06:40.268" v="12" actId="6549"/>
          <ac:spMkLst>
            <pc:docMk/>
            <pc:sldMk cId="246114146" sldId="271"/>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D34A8-4542-4CBF-AD94-B172C82502CB}" type="datetimeFigureOut">
              <a:rPr lang="en-US" smtClean="0"/>
              <a:t>2/2/2024</a:t>
            </a:fld>
            <a:endParaRPr lang="en-U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938222-FB78-4E49-8143-8AE1357FB132}" type="slidenum">
              <a:rPr lang="en-US" smtClean="0"/>
              <a:t>‹Nº›</a:t>
            </a:fld>
            <a:endParaRPr lang="en-US"/>
          </a:p>
        </p:txBody>
      </p:sp>
    </p:spTree>
    <p:extLst>
      <p:ext uri="{BB962C8B-B14F-4D97-AF65-F5344CB8AC3E}">
        <p14:creationId xmlns:p14="http://schemas.microsoft.com/office/powerpoint/2010/main" val="108907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938222-FB78-4E49-8143-8AE1357FB132}" type="slidenum">
              <a:rPr lang="en-US" smtClean="0"/>
              <a:t>1</a:t>
            </a:fld>
            <a:endParaRPr lang="en-US"/>
          </a:p>
        </p:txBody>
      </p:sp>
    </p:spTree>
    <p:extLst>
      <p:ext uri="{BB962C8B-B14F-4D97-AF65-F5344CB8AC3E}">
        <p14:creationId xmlns:p14="http://schemas.microsoft.com/office/powerpoint/2010/main" val="453007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10</a:t>
            </a:fld>
            <a:endParaRPr lang="en-US"/>
          </a:p>
        </p:txBody>
      </p:sp>
    </p:spTree>
    <p:extLst>
      <p:ext uri="{BB962C8B-B14F-4D97-AF65-F5344CB8AC3E}">
        <p14:creationId xmlns:p14="http://schemas.microsoft.com/office/powerpoint/2010/main" val="414767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11</a:t>
            </a:fld>
            <a:endParaRPr lang="en-US"/>
          </a:p>
        </p:txBody>
      </p:sp>
    </p:spTree>
    <p:extLst>
      <p:ext uri="{BB962C8B-B14F-4D97-AF65-F5344CB8AC3E}">
        <p14:creationId xmlns:p14="http://schemas.microsoft.com/office/powerpoint/2010/main" val="268209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rtl="0"/>
            <a:endParaRPr lang="en-US" sz="1200" b="1" i="0" u="none" strike="noStrike"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12</a:t>
            </a:fld>
            <a:endParaRPr lang="en-US"/>
          </a:p>
        </p:txBody>
      </p:sp>
    </p:spTree>
    <p:extLst>
      <p:ext uri="{BB962C8B-B14F-4D97-AF65-F5344CB8AC3E}">
        <p14:creationId xmlns:p14="http://schemas.microsoft.com/office/powerpoint/2010/main" val="945988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13</a:t>
            </a:fld>
            <a:endParaRPr lang="en-US"/>
          </a:p>
        </p:txBody>
      </p:sp>
    </p:spTree>
    <p:extLst>
      <p:ext uri="{BB962C8B-B14F-4D97-AF65-F5344CB8AC3E}">
        <p14:creationId xmlns:p14="http://schemas.microsoft.com/office/powerpoint/2010/main" val="276046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14</a:t>
            </a:fld>
            <a:endParaRPr lang="en-US"/>
          </a:p>
        </p:txBody>
      </p:sp>
    </p:spTree>
    <p:extLst>
      <p:ext uri="{BB962C8B-B14F-4D97-AF65-F5344CB8AC3E}">
        <p14:creationId xmlns:p14="http://schemas.microsoft.com/office/powerpoint/2010/main" val="3765853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15</a:t>
            </a:fld>
            <a:endParaRPr lang="en-US"/>
          </a:p>
        </p:txBody>
      </p:sp>
    </p:spTree>
    <p:extLst>
      <p:ext uri="{BB962C8B-B14F-4D97-AF65-F5344CB8AC3E}">
        <p14:creationId xmlns:p14="http://schemas.microsoft.com/office/powerpoint/2010/main" val="3765853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16</a:t>
            </a:fld>
            <a:endParaRPr lang="en-US"/>
          </a:p>
        </p:txBody>
      </p:sp>
    </p:spTree>
    <p:extLst>
      <p:ext uri="{BB962C8B-B14F-4D97-AF65-F5344CB8AC3E}">
        <p14:creationId xmlns:p14="http://schemas.microsoft.com/office/powerpoint/2010/main" val="1998336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17</a:t>
            </a:fld>
            <a:endParaRPr lang="en-US"/>
          </a:p>
        </p:txBody>
      </p:sp>
    </p:spTree>
    <p:extLst>
      <p:ext uri="{BB962C8B-B14F-4D97-AF65-F5344CB8AC3E}">
        <p14:creationId xmlns:p14="http://schemas.microsoft.com/office/powerpoint/2010/main" val="258414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18</a:t>
            </a:fld>
            <a:endParaRPr lang="en-US"/>
          </a:p>
        </p:txBody>
      </p:sp>
    </p:spTree>
    <p:extLst>
      <p:ext uri="{BB962C8B-B14F-4D97-AF65-F5344CB8AC3E}">
        <p14:creationId xmlns:p14="http://schemas.microsoft.com/office/powerpoint/2010/main" val="3201209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a:t>
            </a: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19</a:t>
            </a:fld>
            <a:endParaRPr lang="en-US"/>
          </a:p>
        </p:txBody>
      </p:sp>
    </p:spTree>
    <p:extLst>
      <p:ext uri="{BB962C8B-B14F-4D97-AF65-F5344CB8AC3E}">
        <p14:creationId xmlns:p14="http://schemas.microsoft.com/office/powerpoint/2010/main" val="53894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F938222-FB78-4E49-8143-8AE1357FB132}" type="slidenum">
              <a:rPr lang="en-US" smtClean="0"/>
              <a:t>2</a:t>
            </a:fld>
            <a:endParaRPr lang="en-US"/>
          </a:p>
        </p:txBody>
      </p:sp>
    </p:spTree>
    <p:extLst>
      <p:ext uri="{BB962C8B-B14F-4D97-AF65-F5344CB8AC3E}">
        <p14:creationId xmlns:p14="http://schemas.microsoft.com/office/powerpoint/2010/main" val="3003010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20</a:t>
            </a:fld>
            <a:endParaRPr lang="en-US"/>
          </a:p>
        </p:txBody>
      </p:sp>
    </p:spTree>
    <p:extLst>
      <p:ext uri="{BB962C8B-B14F-4D97-AF65-F5344CB8AC3E}">
        <p14:creationId xmlns:p14="http://schemas.microsoft.com/office/powerpoint/2010/main" val="843262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21</a:t>
            </a:fld>
            <a:endParaRPr lang="en-US"/>
          </a:p>
        </p:txBody>
      </p:sp>
    </p:spTree>
    <p:extLst>
      <p:ext uri="{BB962C8B-B14F-4D97-AF65-F5344CB8AC3E}">
        <p14:creationId xmlns:p14="http://schemas.microsoft.com/office/powerpoint/2010/main" val="3972770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22</a:t>
            </a:fld>
            <a:endParaRPr lang="en-US"/>
          </a:p>
        </p:txBody>
      </p:sp>
    </p:spTree>
    <p:extLst>
      <p:ext uri="{BB962C8B-B14F-4D97-AF65-F5344CB8AC3E}">
        <p14:creationId xmlns:p14="http://schemas.microsoft.com/office/powerpoint/2010/main" val="465967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23</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24</a:t>
            </a:fld>
            <a:endParaRPr lang="en-US"/>
          </a:p>
        </p:txBody>
      </p:sp>
    </p:spTree>
    <p:extLst>
      <p:ext uri="{BB962C8B-B14F-4D97-AF65-F5344CB8AC3E}">
        <p14:creationId xmlns:p14="http://schemas.microsoft.com/office/powerpoint/2010/main" val="4056483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25</a:t>
            </a:fld>
            <a:endParaRPr lang="en-US"/>
          </a:p>
        </p:txBody>
      </p:sp>
    </p:spTree>
    <p:extLst>
      <p:ext uri="{BB962C8B-B14F-4D97-AF65-F5344CB8AC3E}">
        <p14:creationId xmlns:p14="http://schemas.microsoft.com/office/powerpoint/2010/main" val="2811176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26</a:t>
            </a:fld>
            <a:endParaRPr lang="en-US"/>
          </a:p>
        </p:txBody>
      </p:sp>
    </p:spTree>
    <p:extLst>
      <p:ext uri="{BB962C8B-B14F-4D97-AF65-F5344CB8AC3E}">
        <p14:creationId xmlns:p14="http://schemas.microsoft.com/office/powerpoint/2010/main" val="513643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27</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28</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300" dirty="0"/>
              <a:t>  </a:t>
            </a:r>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29</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a:t>
            </a:fld>
            <a:endParaRPr lang="en-US"/>
          </a:p>
        </p:txBody>
      </p:sp>
    </p:spTree>
    <p:extLst>
      <p:ext uri="{BB962C8B-B14F-4D97-AF65-F5344CB8AC3E}">
        <p14:creationId xmlns:p14="http://schemas.microsoft.com/office/powerpoint/2010/main" val="1593117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30</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300" dirty="0"/>
              <a:t> </a:t>
            </a:r>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31</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32</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33</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300" dirty="0"/>
          </a:p>
          <a:p>
            <a:r>
              <a:rPr lang="en-US" sz="1300" dirty="0"/>
              <a:t> </a:t>
            </a:r>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34</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300" u="sng" dirty="0"/>
          </a:p>
          <a:p>
            <a:r>
              <a:rPr lang="en-US" sz="1300" dirty="0"/>
              <a:t> </a:t>
            </a:r>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35</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defTabSz="966612">
              <a:defRPr/>
            </a:pPr>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36</a:t>
            </a:fld>
            <a:endParaRPr lang="en-US"/>
          </a:p>
        </p:txBody>
      </p:sp>
    </p:spTree>
    <p:extLst>
      <p:ext uri="{BB962C8B-B14F-4D97-AF65-F5344CB8AC3E}">
        <p14:creationId xmlns:p14="http://schemas.microsoft.com/office/powerpoint/2010/main" val="376485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37</a:t>
            </a:fld>
            <a:endParaRPr lang="en-US"/>
          </a:p>
        </p:txBody>
      </p:sp>
    </p:spTree>
    <p:extLst>
      <p:ext uri="{BB962C8B-B14F-4D97-AF65-F5344CB8AC3E}">
        <p14:creationId xmlns:p14="http://schemas.microsoft.com/office/powerpoint/2010/main" val="4131333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38</a:t>
            </a:fld>
            <a:endParaRPr lang="en-US"/>
          </a:p>
        </p:txBody>
      </p:sp>
    </p:spTree>
    <p:extLst>
      <p:ext uri="{BB962C8B-B14F-4D97-AF65-F5344CB8AC3E}">
        <p14:creationId xmlns:p14="http://schemas.microsoft.com/office/powerpoint/2010/main" val="3972770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39</a:t>
            </a:fld>
            <a:endParaRPr lang="en-US"/>
          </a:p>
        </p:txBody>
      </p:sp>
    </p:spTree>
    <p:extLst>
      <p:ext uri="{BB962C8B-B14F-4D97-AF65-F5344CB8AC3E}">
        <p14:creationId xmlns:p14="http://schemas.microsoft.com/office/powerpoint/2010/main" val="347725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a:t>
            </a:fld>
            <a:endParaRPr lang="en-US"/>
          </a:p>
        </p:txBody>
      </p:sp>
    </p:spTree>
    <p:extLst>
      <p:ext uri="{BB962C8B-B14F-4D97-AF65-F5344CB8AC3E}">
        <p14:creationId xmlns:p14="http://schemas.microsoft.com/office/powerpoint/2010/main" val="337501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40</a:t>
            </a:fld>
            <a:endParaRPr lang="en-US"/>
          </a:p>
        </p:txBody>
      </p:sp>
    </p:spTree>
    <p:extLst>
      <p:ext uri="{BB962C8B-B14F-4D97-AF65-F5344CB8AC3E}">
        <p14:creationId xmlns:p14="http://schemas.microsoft.com/office/powerpoint/2010/main" val="3113583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41</a:t>
            </a:fld>
            <a:endParaRPr lang="en-US"/>
          </a:p>
        </p:txBody>
      </p:sp>
    </p:spTree>
    <p:extLst>
      <p:ext uri="{BB962C8B-B14F-4D97-AF65-F5344CB8AC3E}">
        <p14:creationId xmlns:p14="http://schemas.microsoft.com/office/powerpoint/2010/main" val="2032001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42</a:t>
            </a:fld>
            <a:endParaRPr lang="en-US"/>
          </a:p>
        </p:txBody>
      </p:sp>
    </p:spTree>
    <p:extLst>
      <p:ext uri="{BB962C8B-B14F-4D97-AF65-F5344CB8AC3E}">
        <p14:creationId xmlns:p14="http://schemas.microsoft.com/office/powerpoint/2010/main" val="2408911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43</a:t>
            </a:fld>
            <a:endParaRPr lang="en-US"/>
          </a:p>
        </p:txBody>
      </p:sp>
    </p:spTree>
    <p:extLst>
      <p:ext uri="{BB962C8B-B14F-4D97-AF65-F5344CB8AC3E}">
        <p14:creationId xmlns:p14="http://schemas.microsoft.com/office/powerpoint/2010/main" val="819677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44</a:t>
            </a:fld>
            <a:endParaRPr lang="en-US"/>
          </a:p>
        </p:txBody>
      </p:sp>
    </p:spTree>
    <p:extLst>
      <p:ext uri="{BB962C8B-B14F-4D97-AF65-F5344CB8AC3E}">
        <p14:creationId xmlns:p14="http://schemas.microsoft.com/office/powerpoint/2010/main" val="3107758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45</a:t>
            </a:fld>
            <a:endParaRPr lang="en-US"/>
          </a:p>
        </p:txBody>
      </p:sp>
    </p:spTree>
    <p:extLst>
      <p:ext uri="{BB962C8B-B14F-4D97-AF65-F5344CB8AC3E}">
        <p14:creationId xmlns:p14="http://schemas.microsoft.com/office/powerpoint/2010/main" val="447451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46</a:t>
            </a:fld>
            <a:endParaRPr lang="en-US"/>
          </a:p>
        </p:txBody>
      </p:sp>
    </p:spTree>
    <p:extLst>
      <p:ext uri="{BB962C8B-B14F-4D97-AF65-F5344CB8AC3E}">
        <p14:creationId xmlns:p14="http://schemas.microsoft.com/office/powerpoint/2010/main" val="2498693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47</a:t>
            </a:fld>
            <a:endParaRPr lang="en-US"/>
          </a:p>
        </p:txBody>
      </p:sp>
    </p:spTree>
    <p:extLst>
      <p:ext uri="{BB962C8B-B14F-4D97-AF65-F5344CB8AC3E}">
        <p14:creationId xmlns:p14="http://schemas.microsoft.com/office/powerpoint/2010/main" val="2857639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48</a:t>
            </a:fld>
            <a:endParaRPr lang="en-US"/>
          </a:p>
        </p:txBody>
      </p:sp>
    </p:spTree>
    <p:extLst>
      <p:ext uri="{BB962C8B-B14F-4D97-AF65-F5344CB8AC3E}">
        <p14:creationId xmlns:p14="http://schemas.microsoft.com/office/powerpoint/2010/main" val="769242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49</a:t>
            </a:fld>
            <a:endParaRPr lang="en-US"/>
          </a:p>
        </p:txBody>
      </p:sp>
    </p:spTree>
    <p:extLst>
      <p:ext uri="{BB962C8B-B14F-4D97-AF65-F5344CB8AC3E}">
        <p14:creationId xmlns:p14="http://schemas.microsoft.com/office/powerpoint/2010/main" val="222202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a:t>
            </a:fld>
            <a:endParaRPr lang="en-US"/>
          </a:p>
        </p:txBody>
      </p:sp>
    </p:spTree>
    <p:extLst>
      <p:ext uri="{BB962C8B-B14F-4D97-AF65-F5344CB8AC3E}">
        <p14:creationId xmlns:p14="http://schemas.microsoft.com/office/powerpoint/2010/main" val="216768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50</a:t>
            </a:fld>
            <a:endParaRPr lang="en-US"/>
          </a:p>
        </p:txBody>
      </p:sp>
    </p:spTree>
    <p:extLst>
      <p:ext uri="{BB962C8B-B14F-4D97-AF65-F5344CB8AC3E}">
        <p14:creationId xmlns:p14="http://schemas.microsoft.com/office/powerpoint/2010/main" val="39022971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51</a:t>
            </a:fld>
            <a:endParaRPr lang="en-US"/>
          </a:p>
        </p:txBody>
      </p:sp>
    </p:spTree>
    <p:extLst>
      <p:ext uri="{BB962C8B-B14F-4D97-AF65-F5344CB8AC3E}">
        <p14:creationId xmlns:p14="http://schemas.microsoft.com/office/powerpoint/2010/main" val="3471022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0" i="0" u="none" strike="noStrike" dirty="0">
                <a:solidFill>
                  <a:srgbClr val="333333"/>
                </a:solidFill>
                <a:effectLst/>
                <a:latin typeface="&amp;quot"/>
              </a:rPr>
              <a:t> </a:t>
            </a:r>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52</a:t>
            </a:fld>
            <a:endParaRPr lang="en-US"/>
          </a:p>
        </p:txBody>
      </p:sp>
    </p:spTree>
    <p:extLst>
      <p:ext uri="{BB962C8B-B14F-4D97-AF65-F5344CB8AC3E}">
        <p14:creationId xmlns:p14="http://schemas.microsoft.com/office/powerpoint/2010/main" val="33117877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53</a:t>
            </a:fld>
            <a:endParaRPr lang="en-US"/>
          </a:p>
        </p:txBody>
      </p:sp>
    </p:spTree>
    <p:extLst>
      <p:ext uri="{BB962C8B-B14F-4D97-AF65-F5344CB8AC3E}">
        <p14:creationId xmlns:p14="http://schemas.microsoft.com/office/powerpoint/2010/main" val="4291221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54</a:t>
            </a:fld>
            <a:endParaRPr lang="en-US"/>
          </a:p>
        </p:txBody>
      </p:sp>
    </p:spTree>
    <p:extLst>
      <p:ext uri="{BB962C8B-B14F-4D97-AF65-F5344CB8AC3E}">
        <p14:creationId xmlns:p14="http://schemas.microsoft.com/office/powerpoint/2010/main" val="1137429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55</a:t>
            </a:fld>
            <a:endParaRPr lang="en-US"/>
          </a:p>
        </p:txBody>
      </p:sp>
    </p:spTree>
    <p:extLst>
      <p:ext uri="{BB962C8B-B14F-4D97-AF65-F5344CB8AC3E}">
        <p14:creationId xmlns:p14="http://schemas.microsoft.com/office/powerpoint/2010/main" val="13288886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b="1"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56</a:t>
            </a:fld>
            <a:endParaRPr lang="en-US"/>
          </a:p>
        </p:txBody>
      </p:sp>
    </p:spTree>
    <p:extLst>
      <p:ext uri="{BB962C8B-B14F-4D97-AF65-F5344CB8AC3E}">
        <p14:creationId xmlns:p14="http://schemas.microsoft.com/office/powerpoint/2010/main" val="293962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sz="1200" b="0" i="0" u="sng" kern="1200" dirty="0">
              <a:solidFill>
                <a:schemeClr val="tx1"/>
              </a:solidFill>
              <a:effectLst/>
              <a:latin typeface="+mn-lt"/>
              <a:ea typeface="+mn-ea"/>
              <a:cs typeface="+mn-cs"/>
            </a:endParaRP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57</a:t>
            </a:fld>
            <a:endParaRPr lang="en-US"/>
          </a:p>
        </p:txBody>
      </p:sp>
    </p:spTree>
    <p:extLst>
      <p:ext uri="{BB962C8B-B14F-4D97-AF65-F5344CB8AC3E}">
        <p14:creationId xmlns:p14="http://schemas.microsoft.com/office/powerpoint/2010/main" val="3729046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58</a:t>
            </a:fld>
            <a:endParaRPr lang="en-US"/>
          </a:p>
        </p:txBody>
      </p:sp>
    </p:spTree>
    <p:extLst>
      <p:ext uri="{BB962C8B-B14F-4D97-AF65-F5344CB8AC3E}">
        <p14:creationId xmlns:p14="http://schemas.microsoft.com/office/powerpoint/2010/main" val="3569720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F938222-FB78-4E49-8143-8AE1357FB132}" type="slidenum">
              <a:rPr lang="en-US" smtClean="0"/>
              <a:t>59</a:t>
            </a:fld>
            <a:endParaRPr lang="en-US"/>
          </a:p>
        </p:txBody>
      </p:sp>
    </p:spTree>
    <p:extLst>
      <p:ext uri="{BB962C8B-B14F-4D97-AF65-F5344CB8AC3E}">
        <p14:creationId xmlns:p14="http://schemas.microsoft.com/office/powerpoint/2010/main" val="13702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a:t>
            </a:fld>
            <a:endParaRPr lang="en-US"/>
          </a:p>
        </p:txBody>
      </p:sp>
    </p:spTree>
    <p:extLst>
      <p:ext uri="{BB962C8B-B14F-4D97-AF65-F5344CB8AC3E}">
        <p14:creationId xmlns:p14="http://schemas.microsoft.com/office/powerpoint/2010/main" val="19509982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60</a:t>
            </a:fld>
            <a:endParaRPr lang="en-US"/>
          </a:p>
        </p:txBody>
      </p:sp>
    </p:spTree>
    <p:extLst>
      <p:ext uri="{BB962C8B-B14F-4D97-AF65-F5344CB8AC3E}">
        <p14:creationId xmlns:p14="http://schemas.microsoft.com/office/powerpoint/2010/main" val="15134088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61</a:t>
            </a:fld>
            <a:endParaRPr lang="en-US"/>
          </a:p>
        </p:txBody>
      </p:sp>
    </p:spTree>
    <p:extLst>
      <p:ext uri="{BB962C8B-B14F-4D97-AF65-F5344CB8AC3E}">
        <p14:creationId xmlns:p14="http://schemas.microsoft.com/office/powerpoint/2010/main" val="370236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62</a:t>
            </a:fld>
            <a:endParaRPr lang="en-US"/>
          </a:p>
        </p:txBody>
      </p:sp>
    </p:spTree>
    <p:extLst>
      <p:ext uri="{BB962C8B-B14F-4D97-AF65-F5344CB8AC3E}">
        <p14:creationId xmlns:p14="http://schemas.microsoft.com/office/powerpoint/2010/main" val="17796837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63</a:t>
            </a:fld>
            <a:endParaRPr lang="en-US"/>
          </a:p>
        </p:txBody>
      </p:sp>
    </p:spTree>
    <p:extLst>
      <p:ext uri="{BB962C8B-B14F-4D97-AF65-F5344CB8AC3E}">
        <p14:creationId xmlns:p14="http://schemas.microsoft.com/office/powerpoint/2010/main" val="3409447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64</a:t>
            </a:fld>
            <a:endParaRPr lang="en-US"/>
          </a:p>
        </p:txBody>
      </p:sp>
    </p:spTree>
    <p:extLst>
      <p:ext uri="{BB962C8B-B14F-4D97-AF65-F5344CB8AC3E}">
        <p14:creationId xmlns:p14="http://schemas.microsoft.com/office/powerpoint/2010/main" val="2273828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65</a:t>
            </a:fld>
            <a:endParaRPr lang="en-US"/>
          </a:p>
        </p:txBody>
      </p:sp>
    </p:spTree>
    <p:extLst>
      <p:ext uri="{BB962C8B-B14F-4D97-AF65-F5344CB8AC3E}">
        <p14:creationId xmlns:p14="http://schemas.microsoft.com/office/powerpoint/2010/main" val="28302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66</a:t>
            </a:fld>
            <a:endParaRPr lang="en-US"/>
          </a:p>
        </p:txBody>
      </p:sp>
    </p:spTree>
    <p:extLst>
      <p:ext uri="{BB962C8B-B14F-4D97-AF65-F5344CB8AC3E}">
        <p14:creationId xmlns:p14="http://schemas.microsoft.com/office/powerpoint/2010/main" val="502052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67</a:t>
            </a:fld>
            <a:endParaRPr lang="en-US"/>
          </a:p>
        </p:txBody>
      </p:sp>
    </p:spTree>
    <p:extLst>
      <p:ext uri="{BB962C8B-B14F-4D97-AF65-F5344CB8AC3E}">
        <p14:creationId xmlns:p14="http://schemas.microsoft.com/office/powerpoint/2010/main" val="3766535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68</a:t>
            </a:fld>
            <a:endParaRPr lang="en-US"/>
          </a:p>
        </p:txBody>
      </p:sp>
    </p:spTree>
    <p:extLst>
      <p:ext uri="{BB962C8B-B14F-4D97-AF65-F5344CB8AC3E}">
        <p14:creationId xmlns:p14="http://schemas.microsoft.com/office/powerpoint/2010/main" val="1339254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69</a:t>
            </a:fld>
            <a:endParaRPr lang="en-US"/>
          </a:p>
        </p:txBody>
      </p:sp>
    </p:spTree>
    <p:extLst>
      <p:ext uri="{BB962C8B-B14F-4D97-AF65-F5344CB8AC3E}">
        <p14:creationId xmlns:p14="http://schemas.microsoft.com/office/powerpoint/2010/main" val="623655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a:t>
            </a:fld>
            <a:endParaRPr lang="en-US"/>
          </a:p>
        </p:txBody>
      </p:sp>
    </p:spTree>
    <p:extLst>
      <p:ext uri="{BB962C8B-B14F-4D97-AF65-F5344CB8AC3E}">
        <p14:creationId xmlns:p14="http://schemas.microsoft.com/office/powerpoint/2010/main" val="23615328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70</a:t>
            </a:fld>
            <a:endParaRPr lang="en-US"/>
          </a:p>
        </p:txBody>
      </p:sp>
    </p:spTree>
    <p:extLst>
      <p:ext uri="{BB962C8B-B14F-4D97-AF65-F5344CB8AC3E}">
        <p14:creationId xmlns:p14="http://schemas.microsoft.com/office/powerpoint/2010/main" val="2698202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71</a:t>
            </a:fld>
            <a:endParaRPr lang="en-US"/>
          </a:p>
        </p:txBody>
      </p:sp>
    </p:spTree>
    <p:extLst>
      <p:ext uri="{BB962C8B-B14F-4D97-AF65-F5344CB8AC3E}">
        <p14:creationId xmlns:p14="http://schemas.microsoft.com/office/powerpoint/2010/main" val="1913460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72</a:t>
            </a:fld>
            <a:endParaRPr lang="en-US"/>
          </a:p>
        </p:txBody>
      </p:sp>
    </p:spTree>
    <p:extLst>
      <p:ext uri="{BB962C8B-B14F-4D97-AF65-F5344CB8AC3E}">
        <p14:creationId xmlns:p14="http://schemas.microsoft.com/office/powerpoint/2010/main" val="19174131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73</a:t>
            </a:fld>
            <a:endParaRPr lang="en-US"/>
          </a:p>
        </p:txBody>
      </p:sp>
    </p:spTree>
    <p:extLst>
      <p:ext uri="{BB962C8B-B14F-4D97-AF65-F5344CB8AC3E}">
        <p14:creationId xmlns:p14="http://schemas.microsoft.com/office/powerpoint/2010/main" val="14356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F938222-FB78-4E49-8143-8AE1357FB132}" type="slidenum">
              <a:rPr lang="en-US" smtClean="0"/>
              <a:t>8</a:t>
            </a:fld>
            <a:endParaRPr lang="en-US"/>
          </a:p>
        </p:txBody>
      </p:sp>
    </p:spTree>
    <p:extLst>
      <p:ext uri="{BB962C8B-B14F-4D97-AF65-F5344CB8AC3E}">
        <p14:creationId xmlns:p14="http://schemas.microsoft.com/office/powerpoint/2010/main" val="3989158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a:t>
            </a:r>
            <a:endParaRPr lang="en-US" sz="1200" b="0" i="0" u="sng" strike="noStrike" kern="1200" dirty="0">
              <a:solidFill>
                <a:schemeClr val="tx1"/>
              </a:solidFill>
              <a:effectLst/>
              <a:latin typeface="+mn-lt"/>
              <a:ea typeface="+mn-ea"/>
              <a:cs typeface="+mn-cs"/>
            </a:endParaRPr>
          </a:p>
          <a:p>
            <a:endParaRPr lang="en-US" dirty="0"/>
          </a:p>
        </p:txBody>
      </p:sp>
      <p:sp>
        <p:nvSpPr>
          <p:cNvPr id="4" name="3 Marcador de número de diapositiva"/>
          <p:cNvSpPr>
            <a:spLocks noGrp="1"/>
          </p:cNvSpPr>
          <p:nvPr>
            <p:ph type="sldNum" sz="quarter" idx="10"/>
          </p:nvPr>
        </p:nvSpPr>
        <p:spPr/>
        <p:txBody>
          <a:bodyPr/>
          <a:lstStyle/>
          <a:p>
            <a:fld id="{5F938222-FB78-4E49-8143-8AE1357FB132}" type="slidenum">
              <a:rPr lang="en-US" smtClean="0"/>
              <a:t>9</a:t>
            </a:fld>
            <a:endParaRPr lang="en-US"/>
          </a:p>
        </p:txBody>
      </p:sp>
    </p:spTree>
    <p:extLst>
      <p:ext uri="{BB962C8B-B14F-4D97-AF65-F5344CB8AC3E}">
        <p14:creationId xmlns:p14="http://schemas.microsoft.com/office/powerpoint/2010/main" val="216402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5BF403E2-EB93-4D24-B283-23610479FFA3}" type="datetimeFigureOut">
              <a:rPr lang="es-ES" smtClean="0"/>
              <a:t>02/02/2024</a:t>
            </a:fld>
            <a:endParaRPr lang="es-ES"/>
          </a:p>
        </p:txBody>
      </p:sp>
      <p:sp>
        <p:nvSpPr>
          <p:cNvPr id="8" name="Slide Number Placeholder 7"/>
          <p:cNvSpPr>
            <a:spLocks noGrp="1"/>
          </p:cNvSpPr>
          <p:nvPr>
            <p:ph type="sldNum" sz="quarter" idx="11"/>
          </p:nvPr>
        </p:nvSpPr>
        <p:spPr/>
        <p:txBody>
          <a:bodyPr/>
          <a:lstStyle/>
          <a:p>
            <a:fld id="{739CDEE6-7B6F-4595-B8B4-CC6AE23864D2}" type="slidenum">
              <a:rPr lang="es-ES" smtClean="0"/>
              <a:t>‹Nº›</a:t>
            </a:fld>
            <a:endParaRPr lang="es-ES"/>
          </a:p>
        </p:txBody>
      </p:sp>
      <p:sp>
        <p:nvSpPr>
          <p:cNvPr id="9" name="Footer Placeholder 8"/>
          <p:cNvSpPr>
            <a:spLocks noGrp="1"/>
          </p:cNvSpPr>
          <p:nvPr>
            <p:ph type="ftr" sz="quarter" idx="12"/>
          </p:nvPr>
        </p:nvSpPr>
        <p:spPr/>
        <p:txBody>
          <a:bodyPr/>
          <a:lstStyle/>
          <a:p>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BF403E2-EB93-4D24-B283-23610479FFA3}" type="datetimeFigureOut">
              <a:rPr lang="es-ES" smtClean="0"/>
              <a:t>02/02/2024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5BF403E2-EB93-4D24-B283-23610479FFA3}" type="datetimeFigureOut">
              <a:rPr lang="es-ES" smtClean="0"/>
              <a:t>02/02/2024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F403E2-EB93-4D24-B283-23610479FFA3}" type="datetimeFigureOut">
              <a:rPr lang="es-ES" smtClean="0"/>
              <a:t>02/02/2024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5BF403E2-EB93-4D24-B283-23610479FFA3}" type="datetimeFigureOut">
              <a:rPr lang="es-ES" smtClean="0"/>
              <a:t>02/02/2024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39CDEE6-7B6F-4595-B8B4-CC6AE23864D2}" type="slidenum">
              <a:rPr lang="es-ES" smtClean="0"/>
              <a:t>‹Nº›</a:t>
            </a:fld>
            <a:endParaRPr lang="es-ES"/>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BF403E2-EB93-4D24-B283-23610479FFA3}" type="datetimeFigureOut">
              <a:rPr lang="es-ES" smtClean="0"/>
              <a:t>02/02/2024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39CDEE6-7B6F-4595-B8B4-CC6AE23864D2}" type="slidenum">
              <a:rPr lang="es-ES" smtClean="0"/>
              <a:t>‹Nº›</a:t>
            </a:fld>
            <a:endParaRPr lang="es-ES"/>
          </a:p>
        </p:txBody>
      </p:sp>
      <p:sp>
        <p:nvSpPr>
          <p:cNvPr id="9" name="Content Placeholder 8"/>
          <p:cNvSpPr>
            <a:spLocks noGrp="1"/>
          </p:cNvSpPr>
          <p:nvPr>
            <p:ph sz="quarter" idx="13"/>
          </p:nvPr>
        </p:nvSpPr>
        <p:spPr>
          <a:xfrm>
            <a:off x="487680" y="1600200"/>
            <a:ext cx="5388864" cy="452628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7" name="Date Placeholder 6"/>
          <p:cNvSpPr>
            <a:spLocks noGrp="1"/>
          </p:cNvSpPr>
          <p:nvPr>
            <p:ph type="dt" sz="half" idx="10"/>
          </p:nvPr>
        </p:nvSpPr>
        <p:spPr/>
        <p:txBody>
          <a:bodyPr/>
          <a:lstStyle/>
          <a:p>
            <a:fld id="{5BF403E2-EB93-4D24-B283-23610479FFA3}" type="datetimeFigureOut">
              <a:rPr lang="es-ES" smtClean="0"/>
              <a:t>02/02/2024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39CDEE6-7B6F-4595-B8B4-CC6AE23864D2}" type="slidenum">
              <a:rPr lang="es-ES" smtClean="0"/>
              <a:t>‹Nº›</a:t>
            </a:fld>
            <a:endParaRPr lang="es-ES"/>
          </a:p>
        </p:txBody>
      </p:sp>
      <p:sp>
        <p:nvSpPr>
          <p:cNvPr id="11" name="Content Placeholder 10"/>
          <p:cNvSpPr>
            <a:spLocks noGrp="1"/>
          </p:cNvSpPr>
          <p:nvPr>
            <p:ph sz="quarter" idx="13"/>
          </p:nvPr>
        </p:nvSpPr>
        <p:spPr>
          <a:xfrm>
            <a:off x="609600" y="2212848"/>
            <a:ext cx="5388864" cy="391363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BF403E2-EB93-4D24-B283-23610479FFA3}" type="datetimeFigureOut">
              <a:rPr lang="es-ES" smtClean="0"/>
              <a:t>02/02/2024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403E2-EB93-4D24-B283-23610479FFA3}" type="datetimeFigureOut">
              <a:rPr lang="es-ES" smtClean="0"/>
              <a:t>02/02/2024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BF403E2-EB93-4D24-B283-23610479FFA3}" type="datetimeFigureOut">
              <a:rPr lang="es-ES" smtClean="0"/>
              <a:t>02/02/2024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5BF403E2-EB93-4D24-B283-23610479FFA3}" type="datetimeFigureOut">
              <a:rPr lang="es-ES" smtClean="0"/>
              <a:t>02/02/2024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39CDEE6-7B6F-4595-B8B4-CC6AE23864D2}"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BF403E2-EB93-4D24-B283-23610479FFA3}" type="datetimeFigureOut">
              <a:rPr lang="es-ES" smtClean="0"/>
              <a:t>02/02/2024</a:t>
            </a:fld>
            <a:endParaRPr lang="es-ES"/>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s-ES"/>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39CDEE6-7B6F-4595-B8B4-CC6AE23864D2}" type="slidenum">
              <a:rPr lang="es-ES" smtClean="0"/>
              <a:t>‹Nº›</a:t>
            </a:fld>
            <a:endParaRPr lang="es-ES"/>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sites.bio.uci.edu/wp-content/uploads/2013/06/UCI_Bio_Faculty_in-Memoriam_Walter-Fitch.jpg" TargetMode="External"/><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7</a:t>
            </a:r>
            <a:endParaRPr lang="es-ES" dirty="0"/>
          </a:p>
        </p:txBody>
      </p:sp>
      <p:sp>
        <p:nvSpPr>
          <p:cNvPr id="3" name="Subtitle 2"/>
          <p:cNvSpPr>
            <a:spLocks noGrp="1"/>
          </p:cNvSpPr>
          <p:nvPr>
            <p:ph type="subTitle" idx="1"/>
          </p:nvPr>
        </p:nvSpPr>
        <p:spPr/>
        <p:txBody>
          <a:bodyPr/>
          <a:lstStyle/>
          <a:p>
            <a:r>
              <a:rPr lang="en-US" dirty="0"/>
              <a:t>Distance based methods for tree inference</a:t>
            </a:r>
            <a:endParaRPr lang="es-ES" dirty="0"/>
          </a:p>
        </p:txBody>
      </p:sp>
      <p:sp>
        <p:nvSpPr>
          <p:cNvPr id="4" name="3 Rectángulo"/>
          <p:cNvSpPr/>
          <p:nvPr/>
        </p:nvSpPr>
        <p:spPr>
          <a:xfrm>
            <a:off x="2614101" y="2466243"/>
            <a:ext cx="7187360" cy="830997"/>
          </a:xfrm>
          <a:prstGeom prst="rect">
            <a:avLst/>
          </a:prstGeom>
          <a:solidFill>
            <a:schemeClr val="tx2">
              <a:lumMod val="20000"/>
              <a:lumOff val="80000"/>
            </a:schemeClr>
          </a:solidFill>
          <a:ln>
            <a:noFill/>
          </a:ln>
          <a:effectLst>
            <a:outerShdw blurRad="57785" dist="33020" dir="3180000" algn="ctr">
              <a:srgbClr val="000000">
                <a:alpha val="30000"/>
              </a:srgbClr>
            </a:outerShdw>
            <a:softEdge rad="12700"/>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algn="ctr"/>
            <a:r>
              <a:rPr lang="en-GB" sz="2400" b="1" dirty="0">
                <a:solidFill>
                  <a:schemeClr val="accent2"/>
                </a:solidFill>
              </a:rPr>
              <a:t>CLUSTERING METHODS AND ALGORITHMS IN GENOMICS AND EVOLUTION</a:t>
            </a:r>
            <a:endParaRPr lang="en-US" sz="2400" dirty="0">
              <a:solidFill>
                <a:schemeClr val="accent2"/>
              </a:solidFill>
            </a:endParaRPr>
          </a:p>
        </p:txBody>
      </p:sp>
      <p:sp>
        <p:nvSpPr>
          <p:cNvPr id="5" name="4 Rectángulo"/>
          <p:cNvSpPr/>
          <p:nvPr/>
        </p:nvSpPr>
        <p:spPr>
          <a:xfrm>
            <a:off x="0" y="-6712"/>
            <a:ext cx="5029200" cy="369332"/>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lang="en-US" b="1" cap="all" dirty="0">
                <a:solidFill>
                  <a:srgbClr val="001489"/>
                </a:solidFill>
                <a:latin typeface="Lato"/>
              </a:rPr>
              <a:t>Bachelors degree in bioinformatics</a:t>
            </a:r>
            <a:endParaRPr lang="en-US" dirty="0"/>
          </a:p>
        </p:txBody>
      </p:sp>
      <p:pic>
        <p:nvPicPr>
          <p:cNvPr id="6" name="image2.png"/>
          <p:cNvPicPr/>
          <p:nvPr/>
        </p:nvPicPr>
        <p:blipFill>
          <a:blip r:embed="rId3"/>
          <a:srcRect/>
          <a:stretch>
            <a:fillRect/>
          </a:stretch>
        </p:blipFill>
        <p:spPr>
          <a:xfrm>
            <a:off x="10765790" y="0"/>
            <a:ext cx="1426210" cy="56261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7" name="CuadroTexto 10"/>
          <p:cNvSpPr txBox="1"/>
          <p:nvPr/>
        </p:nvSpPr>
        <p:spPr>
          <a:xfrm>
            <a:off x="4521208" y="6522471"/>
            <a:ext cx="2640743" cy="338554"/>
          </a:xfrm>
          <a:prstGeom prst="rect">
            <a:avLst/>
          </a:prstGeom>
          <a:noFill/>
        </p:spPr>
        <p:txBody>
          <a:bodyPr wrap="square" rtlCol="0">
            <a:spAutoFit/>
          </a:bodyPr>
          <a:lstStyle/>
          <a:p>
            <a:pPr algn="r"/>
            <a:r>
              <a:rPr lang="en-GB" sz="1600" b="1" dirty="0">
                <a:solidFill>
                  <a:schemeClr val="bg2">
                    <a:lumMod val="10000"/>
                  </a:schemeClr>
                </a:solidFill>
                <a:latin typeface="+mj-lt"/>
              </a:rPr>
              <a:t>Course 2023-2024</a:t>
            </a:r>
          </a:p>
        </p:txBody>
      </p:sp>
    </p:spTree>
    <p:extLst>
      <p:ext uri="{BB962C8B-B14F-4D97-AF65-F5344CB8AC3E}">
        <p14:creationId xmlns:p14="http://schemas.microsoft.com/office/powerpoint/2010/main" val="264977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7850" y="0"/>
            <a:ext cx="10972800" cy="958850"/>
          </a:xfrm>
        </p:spPr>
        <p:txBody>
          <a:bodyPr/>
          <a:lstStyle/>
          <a:p>
            <a:r>
              <a:rPr lang="en-US" dirty="0"/>
              <a:t>Constructing a Distance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812768140"/>
              </p:ext>
            </p:extLst>
          </p:nvPr>
        </p:nvGraphicFramePr>
        <p:xfrm>
          <a:off x="2510271" y="2445750"/>
          <a:ext cx="69532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9715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tblGrid>
              <a:tr h="457200">
                <a:tc rowSpan="2">
                  <a:txBody>
                    <a:bodyPr/>
                    <a:lstStyle/>
                    <a:p>
                      <a:r>
                        <a:rPr lang="en-US" cap="small" baseline="0" dirty="0"/>
                        <a:t>Species</a:t>
                      </a:r>
                    </a:p>
                  </a:txBody>
                  <a:tcPr/>
                </a:tc>
                <a:tc rowSpan="2">
                  <a:txBody>
                    <a:bodyPr/>
                    <a:lstStyle/>
                    <a:p>
                      <a:r>
                        <a:rPr lang="en-US" cap="small" baseline="0" dirty="0"/>
                        <a:t>Alignment</a:t>
                      </a:r>
                    </a:p>
                    <a:p>
                      <a:endParaRPr lang="en-US" cap="small" baseline="0" dirty="0"/>
                    </a:p>
                    <a:p>
                      <a:endParaRPr lang="en-US" cap="small" baseline="0" dirty="0"/>
                    </a:p>
                  </a:txBody>
                  <a:tcPr/>
                </a:tc>
                <a:tc gridSpan="4">
                  <a:txBody>
                    <a:bodyPr/>
                    <a:lstStyle/>
                    <a:p>
                      <a:pPr algn="ctr"/>
                      <a:r>
                        <a:rPr lang="en-US" cap="small" baseline="0" dirty="0"/>
                        <a:t>Distance Matrix (</a:t>
                      </a:r>
                      <a:r>
                        <a:rPr lang="en-US" i="1" cap="small" baseline="0" dirty="0"/>
                        <a:t>D</a:t>
                      </a:r>
                      <a:r>
                        <a:rPr lang="en-US" cap="small" baseline="0" dirty="0"/>
                        <a:t>)</a:t>
                      </a:r>
                    </a:p>
                  </a:txBody>
                  <a:tcPr/>
                </a:tc>
                <a:tc hMerge="1">
                  <a:txBody>
                    <a:bodyPr/>
                    <a:lstStyle/>
                    <a:p>
                      <a:endParaRPr lang="en-US" cap="small" baseline="0" dirty="0"/>
                    </a:p>
                  </a:txBody>
                  <a:tcPr/>
                </a:tc>
                <a:tc hMerge="1">
                  <a:txBody>
                    <a:bodyPr/>
                    <a:lstStyle/>
                    <a:p>
                      <a:endParaRPr lang="en-US" cap="small" baseline="0" dirty="0"/>
                    </a:p>
                  </a:txBody>
                  <a:tcPr/>
                </a:tc>
                <a:tc hMerge="1">
                  <a:txBody>
                    <a:bodyPr/>
                    <a:lstStyle/>
                    <a:p>
                      <a:endParaRPr lang="en-US" cap="small" baseline="0" dirty="0"/>
                    </a:p>
                  </a:txBody>
                  <a:tcPr/>
                </a:tc>
                <a:extLst>
                  <a:ext uri="{0D108BD9-81ED-4DB2-BD59-A6C34878D82A}">
                    <a16:rowId xmlns:a16="http://schemas.microsoft.com/office/drawing/2014/main" val="10000"/>
                  </a:ext>
                </a:extLst>
              </a:tr>
              <a:tr h="457200">
                <a:tc vMerge="1">
                  <a:txBody>
                    <a:bodyPr/>
                    <a:lstStyle/>
                    <a:p>
                      <a:endParaRPr lang="en-US"/>
                    </a:p>
                  </a:txBody>
                  <a:tcPr/>
                </a:tc>
                <a:tc vMerge="1">
                  <a:txBody>
                    <a:bodyPr/>
                    <a:lstStyle/>
                    <a:p>
                      <a:endParaRPr lang="en-US"/>
                    </a:p>
                  </a:txBody>
                  <a:tcPr/>
                </a:tc>
                <a:tc>
                  <a:txBody>
                    <a:bodyPr/>
                    <a:lstStyle/>
                    <a:p>
                      <a:pPr algn="ctr"/>
                      <a:r>
                        <a:rPr lang="en-US" cap="none" baseline="0" dirty="0"/>
                        <a:t>Chimp</a:t>
                      </a:r>
                      <a:endParaRPr lang="en-US" b="1" cap="none" baseline="0" dirty="0"/>
                    </a:p>
                  </a:txBody>
                  <a:tcPr/>
                </a:tc>
                <a:tc>
                  <a:txBody>
                    <a:bodyPr/>
                    <a:lstStyle/>
                    <a:p>
                      <a:pPr algn="ctr"/>
                      <a:r>
                        <a:rPr lang="en-US" cap="none" baseline="0" dirty="0"/>
                        <a:t>Human</a:t>
                      </a:r>
                      <a:endParaRPr lang="en-US" b="1" cap="none" baseline="0" dirty="0"/>
                    </a:p>
                  </a:txBody>
                  <a:tcPr/>
                </a:tc>
                <a:tc>
                  <a:txBody>
                    <a:bodyPr/>
                    <a:lstStyle/>
                    <a:p>
                      <a:pPr algn="ctr"/>
                      <a:r>
                        <a:rPr lang="en-US" cap="none" baseline="0" dirty="0"/>
                        <a:t>Seal</a:t>
                      </a:r>
                      <a:endParaRPr lang="en-US" b="1" cap="none" baseline="0" dirty="0"/>
                    </a:p>
                  </a:txBody>
                  <a:tcPr/>
                </a:tc>
                <a:tc>
                  <a:txBody>
                    <a:bodyPr/>
                    <a:lstStyle/>
                    <a:p>
                      <a:pPr algn="ctr"/>
                      <a:r>
                        <a:rPr lang="en-US" cap="none" baseline="0" dirty="0"/>
                        <a:t>Whale</a:t>
                      </a:r>
                      <a:endParaRPr lang="en-US" b="1" cap="none" baseline="0" dirty="0"/>
                    </a:p>
                  </a:txBody>
                  <a:tcPr/>
                </a:tc>
                <a:extLst>
                  <a:ext uri="{0D108BD9-81ED-4DB2-BD59-A6C34878D82A}">
                    <a16:rowId xmlns:a16="http://schemas.microsoft.com/office/drawing/2014/main" val="10001"/>
                  </a:ext>
                </a:extLst>
              </a:tr>
              <a:tr h="370840">
                <a:tc>
                  <a:txBody>
                    <a:bodyPr/>
                    <a:lstStyle/>
                    <a:p>
                      <a:r>
                        <a:rPr lang="en-US" dirty="0"/>
                        <a:t>Chimp</a:t>
                      </a:r>
                      <a:endParaRPr lang="en-US" b="1" dirty="0"/>
                    </a:p>
                  </a:txBody>
                  <a:tcPr/>
                </a:tc>
                <a:tc>
                  <a:txBody>
                    <a:bodyPr/>
                    <a:lstStyle/>
                    <a:p>
                      <a:r>
                        <a:rPr lang="en-US" dirty="0"/>
                        <a:t>ACGTAGGCCT</a:t>
                      </a:r>
                    </a:p>
                  </a:txBody>
                  <a:tcPr/>
                </a:tc>
                <a:tc>
                  <a:txBody>
                    <a:bodyPr/>
                    <a:lstStyle/>
                    <a:p>
                      <a:pPr algn="ctr"/>
                      <a:r>
                        <a:rPr lang="en-US" cap="none" baseline="0" dirty="0"/>
                        <a:t>0</a:t>
                      </a:r>
                    </a:p>
                  </a:txBody>
                  <a:tcPr/>
                </a:tc>
                <a:tc>
                  <a:txBody>
                    <a:bodyPr/>
                    <a:lstStyle/>
                    <a:p>
                      <a:pPr algn="ctr"/>
                      <a:r>
                        <a:rPr lang="en-US" cap="none" baseline="0" dirty="0"/>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2"/>
                  </a:ext>
                </a:extLst>
              </a:tr>
              <a:tr h="370840">
                <a:tc>
                  <a:txBody>
                    <a:bodyPr/>
                    <a:lstStyle/>
                    <a:p>
                      <a:r>
                        <a:rPr lang="en-US" dirty="0"/>
                        <a:t>Human</a:t>
                      </a:r>
                      <a:endParaRPr lang="en-US" b="1" dirty="0"/>
                    </a:p>
                  </a:txBody>
                  <a:tcPr/>
                </a:tc>
                <a:tc>
                  <a:txBody>
                    <a:bodyPr/>
                    <a:lstStyle/>
                    <a:p>
                      <a:r>
                        <a:rPr lang="en-US" dirty="0"/>
                        <a:t>ATGTAAGACT</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3"/>
                  </a:ext>
                </a:extLst>
              </a:tr>
              <a:tr h="370840">
                <a:tc>
                  <a:txBody>
                    <a:bodyPr/>
                    <a:lstStyle/>
                    <a:p>
                      <a:r>
                        <a:rPr lang="en-US" dirty="0"/>
                        <a:t>Seal</a:t>
                      </a:r>
                      <a:endParaRPr lang="en-US" b="1" dirty="0"/>
                    </a:p>
                  </a:txBody>
                  <a:tcPr/>
                </a:tc>
                <a:tc>
                  <a:txBody>
                    <a:bodyPr/>
                    <a:lstStyle/>
                    <a:p>
                      <a:r>
                        <a:rPr lang="en-US" dirty="0"/>
                        <a:t>TCGAGAGCAC</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4"/>
                  </a:ext>
                </a:extLst>
              </a:tr>
              <a:tr h="370840">
                <a:tc>
                  <a:txBody>
                    <a:bodyPr/>
                    <a:lstStyle/>
                    <a:p>
                      <a:r>
                        <a:rPr lang="en-US" dirty="0"/>
                        <a:t>Whale</a:t>
                      </a:r>
                      <a:endParaRPr lang="en-US" b="1" dirty="0"/>
                    </a:p>
                  </a:txBody>
                  <a:tcPr/>
                </a:tc>
                <a:tc>
                  <a:txBody>
                    <a:bodyPr/>
                    <a:lstStyle/>
                    <a:p>
                      <a:r>
                        <a:rPr lang="en-US" dirty="0"/>
                        <a:t>TCGAAAGCAT</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5"/>
                  </a:ext>
                </a:extLst>
              </a:tr>
            </a:tbl>
          </a:graphicData>
        </a:graphic>
      </p:graphicFrame>
      <p:sp>
        <p:nvSpPr>
          <p:cNvPr id="3" name="2 CuadroTexto"/>
          <p:cNvSpPr txBox="1"/>
          <p:nvPr/>
        </p:nvSpPr>
        <p:spPr>
          <a:xfrm>
            <a:off x="263058" y="1676115"/>
            <a:ext cx="11622092" cy="43088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i="1" dirty="0" err="1">
                <a:latin typeface="+mj-lt"/>
              </a:rPr>
              <a:t>D</a:t>
            </a:r>
            <a:r>
              <a:rPr lang="en-US" sz="2200" i="1" baseline="-25000" dirty="0" err="1">
                <a:latin typeface="+mj-lt"/>
              </a:rPr>
              <a:t>i,j</a:t>
            </a:r>
            <a:r>
              <a:rPr lang="en-US" sz="2200" dirty="0">
                <a:latin typeface="+mj-lt"/>
              </a:rPr>
              <a:t> = number of differing symbols between </a:t>
            </a:r>
            <a:r>
              <a:rPr lang="en-US" sz="2200" i="1" dirty="0" err="1">
                <a:latin typeface="+mj-lt"/>
              </a:rPr>
              <a:t>i</a:t>
            </a:r>
            <a:r>
              <a:rPr lang="en-US" sz="2200" dirty="0" err="1">
                <a:latin typeface="+mj-lt"/>
              </a:rPr>
              <a:t>-th</a:t>
            </a:r>
            <a:r>
              <a:rPr lang="en-US" sz="2200" dirty="0">
                <a:latin typeface="+mj-lt"/>
              </a:rPr>
              <a:t> and </a:t>
            </a:r>
            <a:r>
              <a:rPr lang="en-US" sz="2200" i="1" dirty="0">
                <a:latin typeface="+mj-lt"/>
              </a:rPr>
              <a:t>j</a:t>
            </a:r>
            <a:r>
              <a:rPr lang="en-US" sz="2200" dirty="0">
                <a:latin typeface="+mj-lt"/>
              </a:rPr>
              <a:t>-</a:t>
            </a:r>
            <a:r>
              <a:rPr lang="en-US" sz="2200" dirty="0" err="1">
                <a:latin typeface="+mj-lt"/>
              </a:rPr>
              <a:t>th</a:t>
            </a:r>
            <a:r>
              <a:rPr lang="en-US" sz="2200" dirty="0">
                <a:latin typeface="+mj-lt"/>
              </a:rPr>
              <a:t> rows of a multiple alignment.</a:t>
            </a:r>
          </a:p>
        </p:txBody>
      </p:sp>
      <p:sp>
        <p:nvSpPr>
          <p:cNvPr id="6" name="5 Rectángulo"/>
          <p:cNvSpPr/>
          <p:nvPr/>
        </p:nvSpPr>
        <p:spPr>
          <a:xfrm>
            <a:off x="1663148" y="5016237"/>
            <a:ext cx="8984974" cy="1015663"/>
          </a:xfrm>
          <a:prstGeom prst="rect">
            <a:avLst/>
          </a:prstGeom>
        </p:spPr>
        <p:txBody>
          <a:bodyPr wrap="square">
            <a:spAutoFit/>
          </a:bodyPr>
          <a:lstStyle/>
          <a:p>
            <a:pPr algn="just"/>
            <a:r>
              <a:rPr lang="en-US" sz="2000" dirty="0">
                <a:latin typeface="+mj-lt"/>
              </a:rPr>
              <a:t>A multiple alignment of hypothetical DNA sequences from four species, along with the distance matrix produced by counting the number of differing symbols between each pair of rows in this multiple alignment.</a:t>
            </a:r>
          </a:p>
        </p:txBody>
      </p:sp>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10</a:t>
            </a:fld>
            <a:endParaRPr lang="ca-ES" dirty="0"/>
          </a:p>
        </p:txBody>
      </p:sp>
    </p:spTree>
    <p:extLst>
      <p:ext uri="{BB962C8B-B14F-4D97-AF65-F5344CB8AC3E}">
        <p14:creationId xmlns:p14="http://schemas.microsoft.com/office/powerpoint/2010/main" val="42766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7850" y="0"/>
            <a:ext cx="10972800" cy="958850"/>
          </a:xfrm>
        </p:spPr>
        <p:txBody>
          <a:bodyPr/>
          <a:lstStyle/>
          <a:p>
            <a:r>
              <a:rPr lang="en-US" dirty="0"/>
              <a:t>Constructing a Distance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2183754794"/>
              </p:ext>
            </p:extLst>
          </p:nvPr>
        </p:nvGraphicFramePr>
        <p:xfrm>
          <a:off x="2510271" y="2445750"/>
          <a:ext cx="69532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9715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tblGrid>
              <a:tr h="457200">
                <a:tc rowSpan="2">
                  <a:txBody>
                    <a:bodyPr/>
                    <a:lstStyle/>
                    <a:p>
                      <a:r>
                        <a:rPr lang="en-US" cap="small" baseline="0" dirty="0"/>
                        <a:t>Species</a:t>
                      </a:r>
                    </a:p>
                  </a:txBody>
                  <a:tcPr/>
                </a:tc>
                <a:tc rowSpan="2">
                  <a:txBody>
                    <a:bodyPr/>
                    <a:lstStyle/>
                    <a:p>
                      <a:r>
                        <a:rPr lang="en-US" cap="small" baseline="0" dirty="0"/>
                        <a:t>Alignment</a:t>
                      </a:r>
                    </a:p>
                    <a:p>
                      <a:endParaRPr lang="en-US" cap="small" baseline="0" dirty="0"/>
                    </a:p>
                    <a:p>
                      <a:endParaRPr lang="en-US" cap="small" baseline="0" dirty="0"/>
                    </a:p>
                  </a:txBody>
                  <a:tcPr/>
                </a:tc>
                <a:tc gridSpan="4">
                  <a:txBody>
                    <a:bodyPr/>
                    <a:lstStyle/>
                    <a:p>
                      <a:pPr algn="ctr"/>
                      <a:r>
                        <a:rPr lang="en-US" cap="small" baseline="0" dirty="0"/>
                        <a:t>Distance Matrix </a:t>
                      </a:r>
                      <a:r>
                        <a:rPr lang="en-US" b="1" cap="small" baseline="0" dirty="0"/>
                        <a:t>(</a:t>
                      </a:r>
                      <a:r>
                        <a:rPr lang="en-US" b="1" i="1" cap="small" baseline="0" dirty="0"/>
                        <a:t>D</a:t>
                      </a:r>
                      <a:r>
                        <a:rPr lang="en-US" b="1" cap="small" baseline="0" dirty="0"/>
                        <a:t>)</a:t>
                      </a:r>
                    </a:p>
                  </a:txBody>
                  <a:tcPr/>
                </a:tc>
                <a:tc hMerge="1">
                  <a:txBody>
                    <a:bodyPr/>
                    <a:lstStyle/>
                    <a:p>
                      <a:endParaRPr lang="en-US" cap="small" baseline="0" dirty="0"/>
                    </a:p>
                  </a:txBody>
                  <a:tcPr/>
                </a:tc>
                <a:tc hMerge="1">
                  <a:txBody>
                    <a:bodyPr/>
                    <a:lstStyle/>
                    <a:p>
                      <a:endParaRPr lang="en-US" cap="small" baseline="0" dirty="0"/>
                    </a:p>
                  </a:txBody>
                  <a:tcPr/>
                </a:tc>
                <a:tc hMerge="1">
                  <a:txBody>
                    <a:bodyPr/>
                    <a:lstStyle/>
                    <a:p>
                      <a:endParaRPr lang="en-US" cap="small" baseline="0" dirty="0"/>
                    </a:p>
                  </a:txBody>
                  <a:tcPr/>
                </a:tc>
                <a:extLst>
                  <a:ext uri="{0D108BD9-81ED-4DB2-BD59-A6C34878D82A}">
                    <a16:rowId xmlns:a16="http://schemas.microsoft.com/office/drawing/2014/main" val="10000"/>
                  </a:ext>
                </a:extLst>
              </a:tr>
              <a:tr h="457200">
                <a:tc vMerge="1">
                  <a:txBody>
                    <a:bodyPr/>
                    <a:lstStyle/>
                    <a:p>
                      <a:endParaRPr lang="en-US"/>
                    </a:p>
                  </a:txBody>
                  <a:tcPr/>
                </a:tc>
                <a:tc vMerge="1">
                  <a:txBody>
                    <a:bodyPr/>
                    <a:lstStyle/>
                    <a:p>
                      <a:endParaRPr lang="en-US"/>
                    </a:p>
                  </a:txBody>
                  <a:tcPr/>
                </a:tc>
                <a:tc>
                  <a:txBody>
                    <a:bodyPr/>
                    <a:lstStyle/>
                    <a:p>
                      <a:pPr algn="ctr"/>
                      <a:r>
                        <a:rPr lang="en-US" cap="none" baseline="0" dirty="0"/>
                        <a:t>Chimp</a:t>
                      </a:r>
                      <a:endParaRPr lang="en-US" b="1" cap="none" baseline="0" dirty="0"/>
                    </a:p>
                  </a:txBody>
                  <a:tcPr/>
                </a:tc>
                <a:tc>
                  <a:txBody>
                    <a:bodyPr/>
                    <a:lstStyle/>
                    <a:p>
                      <a:pPr algn="ctr"/>
                      <a:r>
                        <a:rPr lang="en-US" cap="none" baseline="0" dirty="0"/>
                        <a:t>Human</a:t>
                      </a:r>
                      <a:endParaRPr lang="en-US" b="1" cap="none" baseline="0" dirty="0"/>
                    </a:p>
                  </a:txBody>
                  <a:tcPr/>
                </a:tc>
                <a:tc>
                  <a:txBody>
                    <a:bodyPr/>
                    <a:lstStyle/>
                    <a:p>
                      <a:pPr algn="ctr"/>
                      <a:r>
                        <a:rPr lang="en-US" cap="none" baseline="0" dirty="0"/>
                        <a:t>Seal</a:t>
                      </a:r>
                      <a:endParaRPr lang="en-US" b="1" cap="none" baseline="0" dirty="0"/>
                    </a:p>
                  </a:txBody>
                  <a:tcPr/>
                </a:tc>
                <a:tc>
                  <a:txBody>
                    <a:bodyPr/>
                    <a:lstStyle/>
                    <a:p>
                      <a:pPr algn="ctr"/>
                      <a:r>
                        <a:rPr lang="en-US" cap="none" baseline="0" dirty="0"/>
                        <a:t>Whale</a:t>
                      </a:r>
                      <a:endParaRPr lang="en-US" b="1" cap="none" baseline="0" dirty="0"/>
                    </a:p>
                  </a:txBody>
                  <a:tcPr/>
                </a:tc>
                <a:extLst>
                  <a:ext uri="{0D108BD9-81ED-4DB2-BD59-A6C34878D82A}">
                    <a16:rowId xmlns:a16="http://schemas.microsoft.com/office/drawing/2014/main" val="10001"/>
                  </a:ext>
                </a:extLst>
              </a:tr>
              <a:tr h="370840">
                <a:tc>
                  <a:txBody>
                    <a:bodyPr/>
                    <a:lstStyle/>
                    <a:p>
                      <a:r>
                        <a:rPr lang="en-US" dirty="0"/>
                        <a:t>Chimp</a:t>
                      </a:r>
                      <a:endParaRPr lang="en-US" b="1" dirty="0"/>
                    </a:p>
                  </a:txBody>
                  <a:tcPr/>
                </a:tc>
                <a:tc>
                  <a:txBody>
                    <a:bodyPr/>
                    <a:lstStyle/>
                    <a:p>
                      <a:r>
                        <a:rPr lang="en-US" dirty="0"/>
                        <a:t>A</a:t>
                      </a:r>
                      <a:r>
                        <a:rPr lang="en-US" b="1" dirty="0">
                          <a:solidFill>
                            <a:srgbClr val="C00000"/>
                          </a:solidFill>
                        </a:rPr>
                        <a:t>C</a:t>
                      </a:r>
                      <a:r>
                        <a:rPr lang="en-US" dirty="0"/>
                        <a:t>GTA</a:t>
                      </a:r>
                      <a:r>
                        <a:rPr lang="en-US" b="1" dirty="0">
                          <a:solidFill>
                            <a:srgbClr val="C00000"/>
                          </a:solidFill>
                        </a:rPr>
                        <a:t>G</a:t>
                      </a:r>
                      <a:r>
                        <a:rPr lang="en-US" dirty="0"/>
                        <a:t>G</a:t>
                      </a:r>
                      <a:r>
                        <a:rPr lang="en-US" b="1" dirty="0">
                          <a:solidFill>
                            <a:srgbClr val="C00000"/>
                          </a:solidFill>
                        </a:rPr>
                        <a:t>C</a:t>
                      </a:r>
                      <a:r>
                        <a:rPr lang="en-US" dirty="0"/>
                        <a:t>CT</a:t>
                      </a: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3 </a:t>
                      </a:r>
                      <a:r>
                        <a:rPr lang="en-US" b="1" cap="none" baseline="0" dirty="0">
                          <a:solidFill>
                            <a:schemeClr val="tx1"/>
                          </a:solidFill>
                        </a:rPr>
                        <a:t>(</a:t>
                      </a:r>
                      <a:r>
                        <a:rPr lang="en-US" b="1" i="1" dirty="0"/>
                        <a:t>D</a:t>
                      </a:r>
                      <a:r>
                        <a:rPr lang="en-US" b="1" i="1" baseline="-25000" dirty="0"/>
                        <a:t>2,1</a:t>
                      </a:r>
                      <a:r>
                        <a:rPr lang="en-US" b="1" i="1" baseline="0" dirty="0"/>
                        <a:t>)</a:t>
                      </a:r>
                      <a:endParaRPr lang="en-US" b="1" cap="none" baseline="0" dirty="0">
                        <a:solidFill>
                          <a:srgbClr val="C00000"/>
                        </a:solidFill>
                      </a:endParaRP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2"/>
                  </a:ext>
                </a:extLst>
              </a:tr>
              <a:tr h="370840">
                <a:tc>
                  <a:txBody>
                    <a:bodyPr/>
                    <a:lstStyle/>
                    <a:p>
                      <a:r>
                        <a:rPr lang="en-US" dirty="0"/>
                        <a:t>Human</a:t>
                      </a:r>
                      <a:endParaRPr lang="en-US" b="1" dirty="0"/>
                    </a:p>
                  </a:txBody>
                  <a:tcPr/>
                </a:tc>
                <a:tc>
                  <a:txBody>
                    <a:bodyPr/>
                    <a:lstStyle/>
                    <a:p>
                      <a:r>
                        <a:rPr lang="en-US" dirty="0"/>
                        <a:t>A</a:t>
                      </a:r>
                      <a:r>
                        <a:rPr lang="en-US" b="1" dirty="0">
                          <a:solidFill>
                            <a:srgbClr val="C00000"/>
                          </a:solidFill>
                        </a:rPr>
                        <a:t>T</a:t>
                      </a:r>
                      <a:r>
                        <a:rPr lang="en-US" dirty="0"/>
                        <a:t>GTA</a:t>
                      </a:r>
                      <a:r>
                        <a:rPr lang="en-US" b="1" dirty="0">
                          <a:solidFill>
                            <a:srgbClr val="C00000"/>
                          </a:solidFill>
                        </a:rPr>
                        <a:t>A</a:t>
                      </a:r>
                      <a:r>
                        <a:rPr lang="en-US" dirty="0"/>
                        <a:t>G</a:t>
                      </a:r>
                      <a:r>
                        <a:rPr lang="en-US" b="1" dirty="0">
                          <a:solidFill>
                            <a:srgbClr val="C00000"/>
                          </a:solidFill>
                        </a:rPr>
                        <a:t>A</a:t>
                      </a:r>
                      <a:r>
                        <a:rPr lang="en-US" dirty="0"/>
                        <a:t>CT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cap="none" baseline="0" dirty="0">
                          <a:solidFill>
                            <a:srgbClr val="C00000"/>
                          </a:solidFill>
                        </a:rPr>
                        <a:t>3 </a:t>
                      </a:r>
                      <a:r>
                        <a:rPr lang="en-US" b="1" cap="none" baseline="0" dirty="0">
                          <a:solidFill>
                            <a:schemeClr val="tx1"/>
                          </a:solidFill>
                        </a:rPr>
                        <a:t>(</a:t>
                      </a:r>
                      <a:r>
                        <a:rPr lang="en-US" b="1" i="1" dirty="0"/>
                        <a:t>D</a:t>
                      </a:r>
                      <a:r>
                        <a:rPr lang="en-US" b="1" i="1" baseline="-25000" dirty="0"/>
                        <a:t>1,2</a:t>
                      </a:r>
                      <a:r>
                        <a:rPr lang="en-US" b="1" i="1" baseline="0" dirty="0"/>
                        <a:t>)</a:t>
                      </a:r>
                      <a:endParaRPr lang="en-US" b="1" cap="none" baseline="0" dirty="0">
                        <a:solidFill>
                          <a:srgbClr val="C00000"/>
                        </a:solidFill>
                      </a:endParaRP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3"/>
                  </a:ext>
                </a:extLst>
              </a:tr>
              <a:tr h="370840">
                <a:tc>
                  <a:txBody>
                    <a:bodyPr/>
                    <a:lstStyle/>
                    <a:p>
                      <a:r>
                        <a:rPr lang="en-US" dirty="0"/>
                        <a:t>Seal</a:t>
                      </a:r>
                      <a:endParaRPr lang="en-US" b="1" dirty="0"/>
                    </a:p>
                  </a:txBody>
                  <a:tcPr/>
                </a:tc>
                <a:tc>
                  <a:txBody>
                    <a:bodyPr/>
                    <a:lstStyle/>
                    <a:p>
                      <a:r>
                        <a:rPr lang="en-US" dirty="0"/>
                        <a:t>TCGAGAGCAC</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4"/>
                  </a:ext>
                </a:extLst>
              </a:tr>
              <a:tr h="370840">
                <a:tc>
                  <a:txBody>
                    <a:bodyPr/>
                    <a:lstStyle/>
                    <a:p>
                      <a:r>
                        <a:rPr lang="en-US" dirty="0"/>
                        <a:t>Whale</a:t>
                      </a:r>
                      <a:endParaRPr lang="en-US" b="1" dirty="0"/>
                    </a:p>
                  </a:txBody>
                  <a:tcPr/>
                </a:tc>
                <a:tc>
                  <a:txBody>
                    <a:bodyPr/>
                    <a:lstStyle/>
                    <a:p>
                      <a:r>
                        <a:rPr lang="en-US" dirty="0"/>
                        <a:t>TCGAAAGCAT</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5"/>
                  </a:ext>
                </a:extLst>
              </a:tr>
            </a:tbl>
          </a:graphicData>
        </a:graphic>
      </p:graphicFrame>
      <p:sp>
        <p:nvSpPr>
          <p:cNvPr id="3" name="2 CuadroTexto"/>
          <p:cNvSpPr txBox="1"/>
          <p:nvPr/>
        </p:nvSpPr>
        <p:spPr>
          <a:xfrm>
            <a:off x="263058" y="1676115"/>
            <a:ext cx="11622092" cy="43088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i="1" dirty="0" err="1">
                <a:latin typeface="+mj-lt"/>
              </a:rPr>
              <a:t>D</a:t>
            </a:r>
            <a:r>
              <a:rPr lang="en-US" sz="2200" i="1" baseline="-25000" dirty="0" err="1">
                <a:latin typeface="+mj-lt"/>
              </a:rPr>
              <a:t>i,j</a:t>
            </a:r>
            <a:r>
              <a:rPr lang="en-US" sz="2200" dirty="0">
                <a:latin typeface="+mj-lt"/>
              </a:rPr>
              <a:t> = number of differing symbols between </a:t>
            </a:r>
            <a:r>
              <a:rPr lang="en-US" sz="2200" i="1" dirty="0" err="1">
                <a:latin typeface="+mj-lt"/>
              </a:rPr>
              <a:t>i</a:t>
            </a:r>
            <a:r>
              <a:rPr lang="en-US" sz="2200" dirty="0" err="1">
                <a:latin typeface="+mj-lt"/>
              </a:rPr>
              <a:t>-th</a:t>
            </a:r>
            <a:r>
              <a:rPr lang="en-US" sz="2200" dirty="0">
                <a:latin typeface="+mj-lt"/>
              </a:rPr>
              <a:t> and </a:t>
            </a:r>
            <a:r>
              <a:rPr lang="en-US" sz="2200" i="1" dirty="0">
                <a:latin typeface="+mj-lt"/>
              </a:rPr>
              <a:t>j</a:t>
            </a:r>
            <a:r>
              <a:rPr lang="en-US" sz="2200" dirty="0">
                <a:latin typeface="+mj-lt"/>
              </a:rPr>
              <a:t>-</a:t>
            </a:r>
            <a:r>
              <a:rPr lang="en-US" sz="2200" dirty="0" err="1">
                <a:latin typeface="+mj-lt"/>
              </a:rPr>
              <a:t>th</a:t>
            </a:r>
            <a:r>
              <a:rPr lang="en-US" sz="2200" dirty="0">
                <a:latin typeface="+mj-lt"/>
              </a:rPr>
              <a:t> rows of a multiple alignment.</a:t>
            </a:r>
          </a:p>
        </p:txBody>
      </p:sp>
      <p:sp>
        <p:nvSpPr>
          <p:cNvPr id="6" name="5 Rectángulo"/>
          <p:cNvSpPr/>
          <p:nvPr/>
        </p:nvSpPr>
        <p:spPr>
          <a:xfrm>
            <a:off x="1663148" y="5016237"/>
            <a:ext cx="8984974" cy="1015663"/>
          </a:xfrm>
          <a:prstGeom prst="rect">
            <a:avLst/>
          </a:prstGeom>
        </p:spPr>
        <p:txBody>
          <a:bodyPr wrap="square">
            <a:spAutoFit/>
          </a:bodyPr>
          <a:lstStyle/>
          <a:p>
            <a:pPr algn="just"/>
            <a:r>
              <a:rPr lang="en-US" sz="2000" dirty="0">
                <a:latin typeface="+mj-lt"/>
              </a:rPr>
              <a:t>A multiple alignment of hypothetical DNA sequences from four species, along with the distance matrix produced by counting the number of differing symbols between each pair of rows in this multiple alignment.</a:t>
            </a:r>
          </a:p>
        </p:txBody>
      </p:sp>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11</a:t>
            </a:fld>
            <a:endParaRPr lang="ca-ES" dirty="0"/>
          </a:p>
        </p:txBody>
      </p:sp>
      <p:sp>
        <p:nvSpPr>
          <p:cNvPr id="5" name="4 Rectángulo"/>
          <p:cNvSpPr/>
          <p:nvPr/>
        </p:nvSpPr>
        <p:spPr>
          <a:xfrm>
            <a:off x="9712220" y="3348243"/>
            <a:ext cx="1563248" cy="369332"/>
          </a:xfrm>
          <a:prstGeom prst="rect">
            <a:avLst/>
          </a:prstGeom>
        </p:spPr>
        <p:txBody>
          <a:bodyPr wrap="none">
            <a:spAutoFit/>
          </a:bodyPr>
          <a:lstStyle/>
          <a:p>
            <a:r>
              <a:rPr lang="en-US" b="1" i="1" dirty="0"/>
              <a:t>D</a:t>
            </a:r>
            <a:r>
              <a:rPr lang="en-US" b="1" i="1" baseline="-25000" dirty="0"/>
              <a:t>1,2</a:t>
            </a:r>
            <a:r>
              <a:rPr lang="en-US" b="1" dirty="0"/>
              <a:t> = </a:t>
            </a:r>
            <a:r>
              <a:rPr lang="en-US" b="1" i="1" dirty="0"/>
              <a:t>D</a:t>
            </a:r>
            <a:r>
              <a:rPr lang="en-US" b="1" i="1" baseline="-25000" dirty="0"/>
              <a:t>2,1</a:t>
            </a:r>
            <a:r>
              <a:rPr lang="en-US" b="1" i="1" dirty="0"/>
              <a:t> = </a:t>
            </a:r>
            <a:r>
              <a:rPr lang="en-US" b="1" i="1" dirty="0">
                <a:solidFill>
                  <a:srgbClr val="C00000"/>
                </a:solidFill>
              </a:rPr>
              <a:t>3</a:t>
            </a:r>
            <a:r>
              <a:rPr lang="en-US" b="1" dirty="0"/>
              <a:t> </a:t>
            </a:r>
          </a:p>
        </p:txBody>
      </p:sp>
    </p:spTree>
    <p:extLst>
      <p:ext uri="{BB962C8B-B14F-4D97-AF65-F5344CB8AC3E}">
        <p14:creationId xmlns:p14="http://schemas.microsoft.com/office/powerpoint/2010/main" val="265646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7850" y="0"/>
            <a:ext cx="10972800" cy="958850"/>
          </a:xfrm>
        </p:spPr>
        <p:txBody>
          <a:bodyPr/>
          <a:lstStyle/>
          <a:p>
            <a:r>
              <a:rPr lang="en-US" dirty="0"/>
              <a:t>Constructing a Distance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899547978"/>
              </p:ext>
            </p:extLst>
          </p:nvPr>
        </p:nvGraphicFramePr>
        <p:xfrm>
          <a:off x="2510271" y="2445750"/>
          <a:ext cx="69532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9715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tblGrid>
              <a:tr h="457200">
                <a:tc rowSpan="2">
                  <a:txBody>
                    <a:bodyPr/>
                    <a:lstStyle/>
                    <a:p>
                      <a:r>
                        <a:rPr lang="en-US" cap="small" baseline="0" dirty="0"/>
                        <a:t>Species</a:t>
                      </a:r>
                    </a:p>
                  </a:txBody>
                  <a:tcPr/>
                </a:tc>
                <a:tc rowSpan="2">
                  <a:txBody>
                    <a:bodyPr/>
                    <a:lstStyle/>
                    <a:p>
                      <a:r>
                        <a:rPr lang="en-US" cap="small" baseline="0" dirty="0"/>
                        <a:t>Alignment</a:t>
                      </a:r>
                    </a:p>
                    <a:p>
                      <a:endParaRPr lang="en-US" cap="small" baseline="0" dirty="0"/>
                    </a:p>
                    <a:p>
                      <a:endParaRPr lang="en-US" cap="small" baseline="0" dirty="0"/>
                    </a:p>
                  </a:txBody>
                  <a:tcPr/>
                </a:tc>
                <a:tc gridSpan="4">
                  <a:txBody>
                    <a:bodyPr/>
                    <a:lstStyle/>
                    <a:p>
                      <a:pPr algn="ctr"/>
                      <a:r>
                        <a:rPr lang="en-US" cap="small" baseline="0" dirty="0"/>
                        <a:t>Distance Matrix </a:t>
                      </a:r>
                      <a:r>
                        <a:rPr lang="en-US" b="1" cap="small" baseline="0" dirty="0"/>
                        <a:t>(</a:t>
                      </a:r>
                      <a:r>
                        <a:rPr lang="en-US" b="1" i="1" cap="small" baseline="0" dirty="0"/>
                        <a:t>D</a:t>
                      </a:r>
                      <a:r>
                        <a:rPr lang="en-US" b="1" cap="small" baseline="0" dirty="0"/>
                        <a:t>)</a:t>
                      </a:r>
                      <a:endParaRPr lang="en-US" cap="small" baseline="0" dirty="0"/>
                    </a:p>
                  </a:txBody>
                  <a:tcPr/>
                </a:tc>
                <a:tc hMerge="1">
                  <a:txBody>
                    <a:bodyPr/>
                    <a:lstStyle/>
                    <a:p>
                      <a:endParaRPr lang="en-US" cap="small" baseline="0" dirty="0"/>
                    </a:p>
                  </a:txBody>
                  <a:tcPr/>
                </a:tc>
                <a:tc hMerge="1">
                  <a:txBody>
                    <a:bodyPr/>
                    <a:lstStyle/>
                    <a:p>
                      <a:endParaRPr lang="en-US" cap="small" baseline="0" dirty="0"/>
                    </a:p>
                  </a:txBody>
                  <a:tcPr/>
                </a:tc>
                <a:tc hMerge="1">
                  <a:txBody>
                    <a:bodyPr/>
                    <a:lstStyle/>
                    <a:p>
                      <a:endParaRPr lang="en-US" cap="small" baseline="0" dirty="0"/>
                    </a:p>
                  </a:txBody>
                  <a:tcPr/>
                </a:tc>
                <a:extLst>
                  <a:ext uri="{0D108BD9-81ED-4DB2-BD59-A6C34878D82A}">
                    <a16:rowId xmlns:a16="http://schemas.microsoft.com/office/drawing/2014/main" val="10000"/>
                  </a:ext>
                </a:extLst>
              </a:tr>
              <a:tr h="457200">
                <a:tc vMerge="1">
                  <a:txBody>
                    <a:bodyPr/>
                    <a:lstStyle/>
                    <a:p>
                      <a:endParaRPr lang="en-US"/>
                    </a:p>
                  </a:txBody>
                  <a:tcPr/>
                </a:tc>
                <a:tc vMerge="1">
                  <a:txBody>
                    <a:bodyPr/>
                    <a:lstStyle/>
                    <a:p>
                      <a:endParaRPr lang="en-US"/>
                    </a:p>
                  </a:txBody>
                  <a:tcPr/>
                </a:tc>
                <a:tc>
                  <a:txBody>
                    <a:bodyPr/>
                    <a:lstStyle/>
                    <a:p>
                      <a:pPr algn="ctr"/>
                      <a:r>
                        <a:rPr lang="en-US" cap="none" baseline="0" dirty="0"/>
                        <a:t>Chimp</a:t>
                      </a:r>
                      <a:endParaRPr lang="en-US" b="1" cap="none" baseline="0" dirty="0"/>
                    </a:p>
                  </a:txBody>
                  <a:tcPr/>
                </a:tc>
                <a:tc>
                  <a:txBody>
                    <a:bodyPr/>
                    <a:lstStyle/>
                    <a:p>
                      <a:pPr algn="ctr"/>
                      <a:r>
                        <a:rPr lang="en-US" cap="none" baseline="0" dirty="0"/>
                        <a:t>Human</a:t>
                      </a:r>
                      <a:endParaRPr lang="en-US" b="1" cap="none" baseline="0" dirty="0"/>
                    </a:p>
                  </a:txBody>
                  <a:tcPr/>
                </a:tc>
                <a:tc>
                  <a:txBody>
                    <a:bodyPr/>
                    <a:lstStyle/>
                    <a:p>
                      <a:pPr algn="ctr"/>
                      <a:r>
                        <a:rPr lang="en-US" cap="none" baseline="0" dirty="0"/>
                        <a:t>Seal</a:t>
                      </a:r>
                      <a:endParaRPr lang="en-US" b="1" cap="none" baseline="0" dirty="0"/>
                    </a:p>
                  </a:txBody>
                  <a:tcPr/>
                </a:tc>
                <a:tc>
                  <a:txBody>
                    <a:bodyPr/>
                    <a:lstStyle/>
                    <a:p>
                      <a:pPr algn="ctr"/>
                      <a:r>
                        <a:rPr lang="en-US" cap="none" baseline="0" dirty="0"/>
                        <a:t>Whale</a:t>
                      </a:r>
                      <a:endParaRPr lang="en-US" b="1" cap="none" baseline="0" dirty="0"/>
                    </a:p>
                  </a:txBody>
                  <a:tcPr/>
                </a:tc>
                <a:extLst>
                  <a:ext uri="{0D108BD9-81ED-4DB2-BD59-A6C34878D82A}">
                    <a16:rowId xmlns:a16="http://schemas.microsoft.com/office/drawing/2014/main" val="10001"/>
                  </a:ext>
                </a:extLst>
              </a:tr>
              <a:tr h="370840">
                <a:tc>
                  <a:txBody>
                    <a:bodyPr/>
                    <a:lstStyle/>
                    <a:p>
                      <a:r>
                        <a:rPr lang="en-US" dirty="0"/>
                        <a:t>Chimp</a:t>
                      </a:r>
                      <a:endParaRPr lang="en-US" b="1" dirty="0"/>
                    </a:p>
                  </a:txBody>
                  <a:tcPr/>
                </a:tc>
                <a:tc>
                  <a:txBody>
                    <a:bodyPr/>
                    <a:lstStyle/>
                    <a:p>
                      <a:r>
                        <a:rPr lang="en-US" dirty="0"/>
                        <a:t>ACGTAGGCCT</a:t>
                      </a:r>
                    </a:p>
                  </a:txBody>
                  <a:tcPr/>
                </a:tc>
                <a:tc>
                  <a:txBody>
                    <a:bodyPr/>
                    <a:lstStyle/>
                    <a:p>
                      <a:pPr algn="ctr"/>
                      <a:r>
                        <a:rPr lang="en-US" cap="none" baseline="0" dirty="0"/>
                        <a:t>0</a:t>
                      </a:r>
                    </a:p>
                  </a:txBody>
                  <a:tcPr/>
                </a:tc>
                <a:tc>
                  <a:txBody>
                    <a:bodyPr/>
                    <a:lstStyle/>
                    <a:p>
                      <a:pPr algn="ctr"/>
                      <a:r>
                        <a:rPr lang="en-US" cap="none" baseline="0" dirty="0"/>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2"/>
                  </a:ext>
                </a:extLst>
              </a:tr>
              <a:tr h="370840">
                <a:tc>
                  <a:txBody>
                    <a:bodyPr/>
                    <a:lstStyle/>
                    <a:p>
                      <a:r>
                        <a:rPr lang="en-US" dirty="0"/>
                        <a:t>Human</a:t>
                      </a:r>
                      <a:endParaRPr lang="en-US" b="1" dirty="0"/>
                    </a:p>
                  </a:txBody>
                  <a:tcPr/>
                </a:tc>
                <a:tc>
                  <a:txBody>
                    <a:bodyPr/>
                    <a:lstStyle/>
                    <a:p>
                      <a:r>
                        <a:rPr lang="en-US" dirty="0"/>
                        <a:t>ATGTAAGACT</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3"/>
                  </a:ext>
                </a:extLst>
              </a:tr>
              <a:tr h="370840">
                <a:tc>
                  <a:txBody>
                    <a:bodyPr/>
                    <a:lstStyle/>
                    <a:p>
                      <a:r>
                        <a:rPr lang="en-US" dirty="0"/>
                        <a:t>Seal</a:t>
                      </a:r>
                      <a:endParaRPr lang="en-US" b="1" dirty="0"/>
                    </a:p>
                  </a:txBody>
                  <a:tcPr/>
                </a:tc>
                <a:tc>
                  <a:txBody>
                    <a:bodyPr/>
                    <a:lstStyle/>
                    <a:p>
                      <a:r>
                        <a:rPr lang="en-US" dirty="0"/>
                        <a:t>TCGAGAGCAC</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4"/>
                  </a:ext>
                </a:extLst>
              </a:tr>
              <a:tr h="370840">
                <a:tc>
                  <a:txBody>
                    <a:bodyPr/>
                    <a:lstStyle/>
                    <a:p>
                      <a:r>
                        <a:rPr lang="en-US" dirty="0"/>
                        <a:t>Whale</a:t>
                      </a:r>
                      <a:endParaRPr lang="en-US" b="1" dirty="0"/>
                    </a:p>
                  </a:txBody>
                  <a:tcPr/>
                </a:tc>
                <a:tc>
                  <a:txBody>
                    <a:bodyPr/>
                    <a:lstStyle/>
                    <a:p>
                      <a:r>
                        <a:rPr lang="en-US" dirty="0"/>
                        <a:t>TCGAAAGCAT</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5"/>
                  </a:ext>
                </a:extLst>
              </a:tr>
            </a:tbl>
          </a:graphicData>
        </a:graphic>
      </p:graphicFrame>
      <p:sp>
        <p:nvSpPr>
          <p:cNvPr id="3" name="2 CuadroTexto"/>
          <p:cNvSpPr txBox="1"/>
          <p:nvPr/>
        </p:nvSpPr>
        <p:spPr>
          <a:xfrm>
            <a:off x="263058" y="1676115"/>
            <a:ext cx="11622092" cy="43088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i="1" dirty="0" err="1">
                <a:latin typeface="+mj-lt"/>
              </a:rPr>
              <a:t>D</a:t>
            </a:r>
            <a:r>
              <a:rPr lang="en-US" sz="2200" i="1" baseline="-25000" dirty="0" err="1">
                <a:latin typeface="+mj-lt"/>
              </a:rPr>
              <a:t>i,j</a:t>
            </a:r>
            <a:r>
              <a:rPr lang="en-US" sz="2200" dirty="0">
                <a:latin typeface="+mj-lt"/>
              </a:rPr>
              <a:t> = number of differing symbols between </a:t>
            </a:r>
            <a:r>
              <a:rPr lang="en-US" sz="2200" i="1" dirty="0" err="1">
                <a:latin typeface="+mj-lt"/>
              </a:rPr>
              <a:t>i</a:t>
            </a:r>
            <a:r>
              <a:rPr lang="en-US" sz="2200" dirty="0" err="1">
                <a:latin typeface="+mj-lt"/>
              </a:rPr>
              <a:t>-th</a:t>
            </a:r>
            <a:r>
              <a:rPr lang="en-US" sz="2200" dirty="0">
                <a:latin typeface="+mj-lt"/>
              </a:rPr>
              <a:t> and </a:t>
            </a:r>
            <a:r>
              <a:rPr lang="en-US" sz="2200" i="1" dirty="0">
                <a:latin typeface="+mj-lt"/>
              </a:rPr>
              <a:t>j</a:t>
            </a:r>
            <a:r>
              <a:rPr lang="en-US" sz="2200" dirty="0">
                <a:latin typeface="+mj-lt"/>
              </a:rPr>
              <a:t>-</a:t>
            </a:r>
            <a:r>
              <a:rPr lang="en-US" sz="2200" dirty="0" err="1">
                <a:latin typeface="+mj-lt"/>
              </a:rPr>
              <a:t>th</a:t>
            </a:r>
            <a:r>
              <a:rPr lang="en-US" sz="2200" dirty="0">
                <a:latin typeface="+mj-lt"/>
              </a:rPr>
              <a:t> rows of a multiple alignment.</a:t>
            </a:r>
          </a:p>
        </p:txBody>
      </p:sp>
      <p:sp>
        <p:nvSpPr>
          <p:cNvPr id="6" name="Rectangle 5"/>
          <p:cNvSpPr/>
          <p:nvPr/>
        </p:nvSpPr>
        <p:spPr>
          <a:xfrm>
            <a:off x="355180" y="5090819"/>
            <a:ext cx="11529969" cy="1015663"/>
          </a:xfrm>
          <a:prstGeom prst="rect">
            <a:avLst/>
          </a:prstGeom>
        </p:spPr>
        <p:txBody>
          <a:bodyPr wrap="square">
            <a:spAutoFit/>
          </a:bodyPr>
          <a:lstStyle/>
          <a:p>
            <a:pPr lvl="0" algn="just"/>
            <a:r>
              <a:rPr lang="en-US" sz="2000" dirty="0">
                <a:solidFill>
                  <a:prstClr val="black"/>
                </a:solidFill>
                <a:latin typeface="Calibri"/>
              </a:rPr>
              <a:t>Regardless of which distance function we use, in order to be a distance matrix, </a:t>
            </a:r>
            <a:r>
              <a:rPr lang="en-US" sz="2000" i="1" dirty="0">
                <a:solidFill>
                  <a:prstClr val="black"/>
                </a:solidFill>
                <a:latin typeface="Calibri"/>
              </a:rPr>
              <a:t>D</a:t>
            </a:r>
            <a:r>
              <a:rPr lang="en-US" sz="2000" dirty="0">
                <a:solidFill>
                  <a:prstClr val="black"/>
                </a:solidFill>
                <a:latin typeface="Calibri"/>
              </a:rPr>
              <a:t> must satisfy three properties. It must be </a:t>
            </a:r>
            <a:r>
              <a:rPr lang="en-US" sz="2000" b="1" dirty="0">
                <a:solidFill>
                  <a:prstClr val="black"/>
                </a:solidFill>
                <a:latin typeface="Calibri"/>
              </a:rPr>
              <a:t>symmetric</a:t>
            </a:r>
            <a:r>
              <a:rPr lang="en-US" sz="2000" dirty="0">
                <a:solidFill>
                  <a:prstClr val="black"/>
                </a:solidFill>
                <a:latin typeface="Calibri"/>
              </a:rPr>
              <a:t> (for all </a:t>
            </a:r>
            <a:r>
              <a:rPr lang="en-US" sz="2000" i="1" dirty="0" err="1">
                <a:solidFill>
                  <a:prstClr val="black"/>
                </a:solidFill>
                <a:latin typeface="Calibri"/>
              </a:rPr>
              <a:t>i</a:t>
            </a:r>
            <a:r>
              <a:rPr lang="en-US" sz="2000" dirty="0">
                <a:solidFill>
                  <a:prstClr val="black"/>
                </a:solidFill>
                <a:latin typeface="Calibri"/>
              </a:rPr>
              <a:t> and </a:t>
            </a:r>
            <a:r>
              <a:rPr lang="en-US" sz="2000" i="1" dirty="0">
                <a:solidFill>
                  <a:prstClr val="black"/>
                </a:solidFill>
                <a:latin typeface="Calibri"/>
              </a:rPr>
              <a:t>j</a:t>
            </a:r>
            <a:r>
              <a:rPr lang="en-US" sz="2000" dirty="0">
                <a:solidFill>
                  <a:prstClr val="black"/>
                </a:solidFill>
                <a:latin typeface="Calibri"/>
              </a:rPr>
              <a:t>, </a:t>
            </a:r>
            <a:r>
              <a:rPr lang="en-US" sz="2000" i="1" dirty="0" err="1">
                <a:solidFill>
                  <a:prstClr val="black"/>
                </a:solidFill>
                <a:latin typeface="Calibri"/>
              </a:rPr>
              <a:t>D</a:t>
            </a:r>
            <a:r>
              <a:rPr lang="en-US" sz="2000" i="1" baseline="-25000" dirty="0" err="1">
                <a:solidFill>
                  <a:prstClr val="black"/>
                </a:solidFill>
                <a:latin typeface="Calibri"/>
              </a:rPr>
              <a:t>i,j</a:t>
            </a:r>
            <a:r>
              <a:rPr lang="en-US" sz="2000" dirty="0">
                <a:solidFill>
                  <a:prstClr val="black"/>
                </a:solidFill>
                <a:latin typeface="Calibri"/>
              </a:rPr>
              <a:t> = </a:t>
            </a:r>
            <a:r>
              <a:rPr lang="en-US" sz="2000" i="1" dirty="0" err="1">
                <a:solidFill>
                  <a:prstClr val="black"/>
                </a:solidFill>
                <a:latin typeface="Calibri"/>
              </a:rPr>
              <a:t>D</a:t>
            </a:r>
            <a:r>
              <a:rPr lang="en-US" sz="2000" i="1" baseline="-25000" dirty="0" err="1">
                <a:solidFill>
                  <a:prstClr val="black"/>
                </a:solidFill>
                <a:latin typeface="Calibri"/>
              </a:rPr>
              <a:t>j,i</a:t>
            </a:r>
            <a:r>
              <a:rPr lang="en-US" sz="2000" dirty="0">
                <a:solidFill>
                  <a:prstClr val="black"/>
                </a:solidFill>
                <a:latin typeface="Calibri"/>
              </a:rPr>
              <a:t>), </a:t>
            </a:r>
            <a:r>
              <a:rPr lang="en-US" sz="2000" b="1" dirty="0">
                <a:solidFill>
                  <a:prstClr val="black"/>
                </a:solidFill>
                <a:latin typeface="Calibri"/>
              </a:rPr>
              <a:t>non-negative</a:t>
            </a:r>
            <a:r>
              <a:rPr lang="en-US" sz="2000" dirty="0">
                <a:solidFill>
                  <a:prstClr val="black"/>
                </a:solidFill>
                <a:latin typeface="Calibri"/>
              </a:rPr>
              <a:t> (for all </a:t>
            </a:r>
            <a:r>
              <a:rPr lang="en-US" sz="2000" i="1" dirty="0" err="1">
                <a:solidFill>
                  <a:prstClr val="black"/>
                </a:solidFill>
                <a:latin typeface="Calibri"/>
              </a:rPr>
              <a:t>i</a:t>
            </a:r>
            <a:r>
              <a:rPr lang="en-US" sz="2000" dirty="0">
                <a:solidFill>
                  <a:prstClr val="black"/>
                </a:solidFill>
                <a:latin typeface="Calibri"/>
              </a:rPr>
              <a:t> and </a:t>
            </a:r>
            <a:r>
              <a:rPr lang="en-US" sz="2000" i="1" dirty="0">
                <a:solidFill>
                  <a:prstClr val="black"/>
                </a:solidFill>
                <a:latin typeface="Calibri"/>
              </a:rPr>
              <a:t>j</a:t>
            </a:r>
            <a:r>
              <a:rPr lang="en-US" sz="2000" dirty="0">
                <a:solidFill>
                  <a:prstClr val="black"/>
                </a:solidFill>
                <a:latin typeface="Calibri"/>
              </a:rPr>
              <a:t>, </a:t>
            </a:r>
            <a:r>
              <a:rPr lang="en-US" sz="2000" i="1" dirty="0" err="1">
                <a:solidFill>
                  <a:prstClr val="black"/>
                </a:solidFill>
                <a:latin typeface="Calibri"/>
              </a:rPr>
              <a:t>D</a:t>
            </a:r>
            <a:r>
              <a:rPr lang="en-US" sz="2000" i="1" baseline="-25000" dirty="0" err="1">
                <a:solidFill>
                  <a:prstClr val="black"/>
                </a:solidFill>
                <a:latin typeface="Calibri"/>
              </a:rPr>
              <a:t>i,j</a:t>
            </a:r>
            <a:r>
              <a:rPr lang="en-US" sz="2000" dirty="0">
                <a:solidFill>
                  <a:prstClr val="black"/>
                </a:solidFill>
                <a:latin typeface="Calibri"/>
              </a:rPr>
              <a:t> ≥ 0) and satisfy the </a:t>
            </a:r>
            <a:r>
              <a:rPr lang="en-US" sz="2000" b="1" dirty="0">
                <a:solidFill>
                  <a:prstClr val="black"/>
                </a:solidFill>
                <a:latin typeface="Calibri"/>
              </a:rPr>
              <a:t>triangle inequality</a:t>
            </a:r>
            <a:r>
              <a:rPr lang="en-US" sz="2000" dirty="0">
                <a:solidFill>
                  <a:prstClr val="black"/>
                </a:solidFill>
                <a:latin typeface="Calibri"/>
              </a:rPr>
              <a:t> (for all </a:t>
            </a:r>
            <a:r>
              <a:rPr lang="en-US" sz="2000" i="1" dirty="0" err="1">
                <a:solidFill>
                  <a:prstClr val="black"/>
                </a:solidFill>
                <a:latin typeface="Calibri"/>
              </a:rPr>
              <a:t>i</a:t>
            </a:r>
            <a:r>
              <a:rPr lang="en-US" sz="2000" dirty="0">
                <a:solidFill>
                  <a:prstClr val="black"/>
                </a:solidFill>
                <a:latin typeface="Calibri"/>
              </a:rPr>
              <a:t>, </a:t>
            </a:r>
            <a:r>
              <a:rPr lang="en-US" sz="2000" i="1" dirty="0">
                <a:solidFill>
                  <a:prstClr val="black"/>
                </a:solidFill>
                <a:latin typeface="Calibri"/>
              </a:rPr>
              <a:t>j</a:t>
            </a:r>
            <a:r>
              <a:rPr lang="en-US" sz="2000" dirty="0">
                <a:solidFill>
                  <a:prstClr val="black"/>
                </a:solidFill>
                <a:latin typeface="Calibri"/>
              </a:rPr>
              <a:t>, and </a:t>
            </a:r>
            <a:r>
              <a:rPr lang="en-US" sz="2000" i="1" dirty="0">
                <a:solidFill>
                  <a:prstClr val="black"/>
                </a:solidFill>
                <a:latin typeface="Calibri"/>
              </a:rPr>
              <a:t>k</a:t>
            </a:r>
            <a:r>
              <a:rPr lang="en-US" sz="2000" dirty="0">
                <a:solidFill>
                  <a:prstClr val="black"/>
                </a:solidFill>
                <a:latin typeface="Calibri"/>
              </a:rPr>
              <a:t>, </a:t>
            </a:r>
            <a:r>
              <a:rPr lang="en-US" sz="2000" i="1" dirty="0" err="1">
                <a:solidFill>
                  <a:prstClr val="black"/>
                </a:solidFill>
                <a:latin typeface="Calibri"/>
              </a:rPr>
              <a:t>D</a:t>
            </a:r>
            <a:r>
              <a:rPr lang="en-US" sz="2000" i="1" baseline="-25000" dirty="0" err="1">
                <a:solidFill>
                  <a:prstClr val="black"/>
                </a:solidFill>
                <a:latin typeface="Calibri"/>
              </a:rPr>
              <a:t>i,j</a:t>
            </a:r>
            <a:r>
              <a:rPr lang="en-US" sz="2000" dirty="0">
                <a:solidFill>
                  <a:prstClr val="black"/>
                </a:solidFill>
                <a:latin typeface="Calibri"/>
              </a:rPr>
              <a:t> + </a:t>
            </a:r>
            <a:r>
              <a:rPr lang="en-US" sz="2000" i="1" dirty="0" err="1">
                <a:solidFill>
                  <a:prstClr val="black"/>
                </a:solidFill>
                <a:latin typeface="Calibri"/>
              </a:rPr>
              <a:t>D</a:t>
            </a:r>
            <a:r>
              <a:rPr lang="en-US" sz="2000" i="1" baseline="-25000" dirty="0" err="1">
                <a:solidFill>
                  <a:prstClr val="black"/>
                </a:solidFill>
                <a:latin typeface="Calibri"/>
              </a:rPr>
              <a:t>j,k</a:t>
            </a:r>
            <a:r>
              <a:rPr lang="en-US" sz="2000" dirty="0">
                <a:solidFill>
                  <a:prstClr val="black"/>
                </a:solidFill>
                <a:latin typeface="Calibri"/>
              </a:rPr>
              <a:t> ≥ </a:t>
            </a:r>
            <a:r>
              <a:rPr lang="en-US" sz="2000" i="1" dirty="0" err="1">
                <a:solidFill>
                  <a:prstClr val="black"/>
                </a:solidFill>
                <a:latin typeface="Calibri"/>
              </a:rPr>
              <a:t>D</a:t>
            </a:r>
            <a:r>
              <a:rPr lang="en-US" sz="2000" i="1" baseline="-25000" dirty="0" err="1">
                <a:solidFill>
                  <a:prstClr val="black"/>
                </a:solidFill>
                <a:latin typeface="Calibri"/>
              </a:rPr>
              <a:t>i,k</a:t>
            </a:r>
            <a:r>
              <a:rPr lang="en-US" sz="2000" dirty="0">
                <a:solidFill>
                  <a:prstClr val="black"/>
                </a:solidFill>
                <a:latin typeface="Calibri"/>
              </a:rPr>
              <a:t> ), where k is any third species. </a:t>
            </a:r>
          </a:p>
        </p:txBody>
      </p:sp>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12</a:t>
            </a:fld>
            <a:endParaRPr lang="ca-ES" dirty="0"/>
          </a:p>
        </p:txBody>
      </p:sp>
    </p:spTree>
    <p:extLst>
      <p:ext uri="{BB962C8B-B14F-4D97-AF65-F5344CB8AC3E}">
        <p14:creationId xmlns:p14="http://schemas.microsoft.com/office/powerpoint/2010/main" val="22630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dirty="0"/>
              <a:t>Fitting a Tree to a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390900290"/>
              </p:ext>
            </p:extLst>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p>
                  </a:txBody>
                  <a:tcPr/>
                </a:tc>
                <a:tc>
                  <a:txBody>
                    <a:bodyPr/>
                    <a:lstStyle/>
                    <a:p>
                      <a:pPr algn="ctr"/>
                      <a:r>
                        <a:rPr lang="en-US" b="1" cap="none" baseline="0" dirty="0"/>
                        <a:t>Seal</a:t>
                      </a:r>
                    </a:p>
                  </a:txBody>
                  <a:tcPr/>
                </a:tc>
                <a:tc>
                  <a:txBody>
                    <a:bodyPr/>
                    <a:lstStyle/>
                    <a:p>
                      <a:pPr algn="ctr"/>
                      <a:r>
                        <a:rPr lang="en-US" b="1" cap="none" baseline="0" dirty="0"/>
                        <a:t>Whale</a:t>
                      </a:r>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pPr algn="ctr"/>
                      <a:r>
                        <a:rPr lang="en-US" cap="none" baseline="0" dirty="0"/>
                        <a:t>0</a:t>
                      </a:r>
                    </a:p>
                  </a:txBody>
                  <a:tcPr/>
                </a:tc>
                <a:tc>
                  <a:txBody>
                    <a:bodyPr/>
                    <a:lstStyle/>
                    <a:p>
                      <a:pPr algn="ctr"/>
                      <a:r>
                        <a:rPr lang="en-US" cap="none" baseline="0" dirty="0"/>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sp>
        <p:nvSpPr>
          <p:cNvPr id="3" name="2 Rectángulo"/>
          <p:cNvSpPr/>
          <p:nvPr/>
        </p:nvSpPr>
        <p:spPr>
          <a:xfrm>
            <a:off x="3505200" y="3821056"/>
            <a:ext cx="5189349" cy="646331"/>
          </a:xfrm>
          <a:prstGeom prst="rect">
            <a:avLst/>
          </a:prstGeom>
        </p:spPr>
        <p:txBody>
          <a:bodyPr wrap="square">
            <a:spAutoFit/>
          </a:bodyPr>
          <a:lstStyle/>
          <a:p>
            <a:pPr algn="just"/>
            <a:r>
              <a:rPr lang="en-US" dirty="0"/>
              <a:t>The toy distance matrix constructed from a multiple alignment.</a:t>
            </a:r>
          </a:p>
        </p:txBody>
      </p:sp>
      <p:sp>
        <p:nvSpPr>
          <p:cNvPr id="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13</a:t>
            </a:fld>
            <a:endParaRPr lang="ca-ES" dirty="0"/>
          </a:p>
        </p:txBody>
      </p:sp>
    </p:spTree>
    <p:extLst>
      <p:ext uri="{BB962C8B-B14F-4D97-AF65-F5344CB8AC3E}">
        <p14:creationId xmlns:p14="http://schemas.microsoft.com/office/powerpoint/2010/main" val="1072533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dirty="0"/>
              <a:t>Fitting a Tree to a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73082961"/>
              </p:ext>
            </p:extLst>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p>
                  </a:txBody>
                  <a:tcPr/>
                </a:tc>
                <a:tc>
                  <a:txBody>
                    <a:bodyPr/>
                    <a:lstStyle/>
                    <a:p>
                      <a:pPr algn="ctr"/>
                      <a:r>
                        <a:rPr lang="en-US" b="1" cap="none" baseline="0" dirty="0"/>
                        <a:t>Seal</a:t>
                      </a:r>
                    </a:p>
                  </a:txBody>
                  <a:tcPr/>
                </a:tc>
                <a:tc>
                  <a:txBody>
                    <a:bodyPr/>
                    <a:lstStyle/>
                    <a:p>
                      <a:pPr algn="ctr"/>
                      <a:r>
                        <a:rPr lang="en-US" b="1" cap="none" baseline="0" dirty="0"/>
                        <a:t>Whale</a:t>
                      </a:r>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pPr algn="ctr"/>
                      <a:r>
                        <a:rPr lang="en-US" cap="none" baseline="0" dirty="0"/>
                        <a:t>0</a:t>
                      </a:r>
                    </a:p>
                  </a:txBody>
                  <a:tcPr/>
                </a:tc>
                <a:tc>
                  <a:txBody>
                    <a:bodyPr/>
                    <a:lstStyle/>
                    <a:p>
                      <a:pPr algn="ctr"/>
                      <a:r>
                        <a:rPr lang="en-US" cap="none" baseline="0" dirty="0"/>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3075061" y="4065910"/>
            <a:ext cx="6041307" cy="1490874"/>
            <a:chOff x="2922661" y="4065910"/>
            <a:chExt cx="6041307" cy="1490874"/>
          </a:xfrm>
        </p:grpSpPr>
        <p:sp>
          <p:nvSpPr>
            <p:cNvPr id="6" name="5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a:endCxn id="9"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9"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10"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4668144" y="4103075"/>
              <a:ext cx="300082" cy="369332"/>
            </a:xfrm>
            <a:prstGeom prst="rect">
              <a:avLst/>
            </a:prstGeom>
            <a:noFill/>
          </p:spPr>
          <p:txBody>
            <a:bodyPr wrap="none" rtlCol="0">
              <a:spAutoFit/>
            </a:bodyPr>
            <a:lstStyle/>
            <a:p>
              <a:r>
                <a:rPr lang="en-US" dirty="0"/>
                <a:t>1</a:t>
              </a:r>
            </a:p>
          </p:txBody>
        </p:sp>
        <p:sp>
          <p:nvSpPr>
            <p:cNvPr id="26" name="25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27" name="26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28" name="27 CuadroTexto"/>
            <p:cNvSpPr txBox="1"/>
            <p:nvPr/>
          </p:nvSpPr>
          <p:spPr>
            <a:xfrm>
              <a:off x="7063148" y="4103075"/>
              <a:ext cx="300082" cy="369332"/>
            </a:xfrm>
            <a:prstGeom prst="rect">
              <a:avLst/>
            </a:prstGeom>
            <a:noFill/>
          </p:spPr>
          <p:txBody>
            <a:bodyPr wrap="none" rtlCol="0">
              <a:spAutoFit/>
            </a:bodyPr>
            <a:lstStyle/>
            <a:p>
              <a:r>
                <a:rPr lang="en-US" dirty="0"/>
                <a:t>2</a:t>
              </a:r>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25" name="24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31" name="30 CuadroTexto"/>
            <p:cNvSpPr txBox="1"/>
            <p:nvPr/>
          </p:nvSpPr>
          <p:spPr>
            <a:xfrm>
              <a:off x="2928516" y="5123986"/>
              <a:ext cx="979755" cy="369332"/>
            </a:xfrm>
            <a:prstGeom prst="rect">
              <a:avLst/>
            </a:prstGeom>
            <a:noFill/>
          </p:spPr>
          <p:txBody>
            <a:bodyPr wrap="none" rtlCol="0">
              <a:spAutoFit/>
            </a:bodyPr>
            <a:lstStyle/>
            <a:p>
              <a:r>
                <a:rPr lang="en-US" b="1" dirty="0"/>
                <a:t>Human</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34" name="33 Rectángulo"/>
          <p:cNvSpPr/>
          <p:nvPr/>
        </p:nvSpPr>
        <p:spPr>
          <a:xfrm>
            <a:off x="4009265" y="5747310"/>
            <a:ext cx="4366901" cy="369332"/>
          </a:xfrm>
          <a:prstGeom prst="rect">
            <a:avLst/>
          </a:prstGeom>
        </p:spPr>
        <p:txBody>
          <a:bodyPr wrap="none">
            <a:spAutoFit/>
          </a:bodyPr>
          <a:lstStyle/>
          <a:p>
            <a:r>
              <a:rPr lang="en-US" dirty="0"/>
              <a:t>Unrooted tree fitting the distance matrix.</a:t>
            </a:r>
          </a:p>
        </p:txBody>
      </p:sp>
      <p:sp>
        <p:nvSpPr>
          <p:cNvPr id="3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14</a:t>
            </a:fld>
            <a:endParaRPr lang="ca-ES" dirty="0"/>
          </a:p>
        </p:txBody>
      </p:sp>
    </p:spTree>
    <p:extLst>
      <p:ext uri="{BB962C8B-B14F-4D97-AF65-F5344CB8AC3E}">
        <p14:creationId xmlns:p14="http://schemas.microsoft.com/office/powerpoint/2010/main" val="342048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dirty="0"/>
              <a:t>Fitting a Tree to a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640494995"/>
              </p:ext>
            </p:extLst>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p>
                  </a:txBody>
                  <a:tcPr/>
                </a:tc>
                <a:tc>
                  <a:txBody>
                    <a:bodyPr/>
                    <a:lstStyle/>
                    <a:p>
                      <a:pPr algn="ctr"/>
                      <a:r>
                        <a:rPr lang="en-US" b="1" cap="none" baseline="0" dirty="0"/>
                        <a:t>Seal</a:t>
                      </a:r>
                    </a:p>
                  </a:txBody>
                  <a:tcPr/>
                </a:tc>
                <a:tc>
                  <a:txBody>
                    <a:bodyPr/>
                    <a:lstStyle/>
                    <a:p>
                      <a:pPr algn="ctr"/>
                      <a:r>
                        <a:rPr lang="en-US" b="1" cap="none" baseline="0" dirty="0"/>
                        <a:t>Whale</a:t>
                      </a:r>
                    </a:p>
                  </a:txBody>
                  <a:tcPr/>
                </a:tc>
                <a:extLst>
                  <a:ext uri="{0D108BD9-81ED-4DB2-BD59-A6C34878D82A}">
                    <a16:rowId xmlns:a16="http://schemas.microsoft.com/office/drawing/2014/main" val="10000"/>
                  </a:ext>
                </a:extLst>
              </a:tr>
              <a:tr h="370840">
                <a:tc>
                  <a:txBody>
                    <a:bodyPr/>
                    <a:lstStyle/>
                    <a:p>
                      <a:r>
                        <a:rPr lang="en-US" b="1" dirty="0"/>
                        <a:t>Chimp</a:t>
                      </a:r>
                    </a:p>
                  </a:txBody>
                  <a:tcPr/>
                </a:tc>
                <a:tc>
                  <a:txBody>
                    <a:bodyPr/>
                    <a:lstStyle/>
                    <a:p>
                      <a:pPr algn="ctr"/>
                      <a:r>
                        <a:rPr lang="en-US" cap="none" baseline="0" dirty="0"/>
                        <a:t>0</a:t>
                      </a:r>
                    </a:p>
                  </a:txBody>
                  <a:tcPr/>
                </a:tc>
                <a:tc>
                  <a:txBody>
                    <a:bodyPr/>
                    <a:lstStyle/>
                    <a:p>
                      <a:pPr algn="ctr"/>
                      <a:r>
                        <a:rPr lang="en-US" cap="none" baseline="0" dirty="0"/>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3075061" y="4065910"/>
            <a:ext cx="6041307" cy="1490874"/>
            <a:chOff x="2922661" y="4065910"/>
            <a:chExt cx="6041307" cy="1490874"/>
          </a:xfrm>
        </p:grpSpPr>
        <p:sp>
          <p:nvSpPr>
            <p:cNvPr id="6" name="5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a:endCxn id="9"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9"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10"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4668144" y="4103075"/>
              <a:ext cx="300082" cy="369332"/>
            </a:xfrm>
            <a:prstGeom prst="rect">
              <a:avLst/>
            </a:prstGeom>
            <a:noFill/>
          </p:spPr>
          <p:txBody>
            <a:bodyPr wrap="none" rtlCol="0">
              <a:spAutoFit/>
            </a:bodyPr>
            <a:lstStyle/>
            <a:p>
              <a:r>
                <a:rPr lang="en-US" dirty="0"/>
                <a:t>1</a:t>
              </a:r>
            </a:p>
          </p:txBody>
        </p:sp>
        <p:sp>
          <p:nvSpPr>
            <p:cNvPr id="26" name="25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27" name="26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28" name="27 CuadroTexto"/>
            <p:cNvSpPr txBox="1"/>
            <p:nvPr/>
          </p:nvSpPr>
          <p:spPr>
            <a:xfrm>
              <a:off x="7063148" y="4103075"/>
              <a:ext cx="300082" cy="369332"/>
            </a:xfrm>
            <a:prstGeom prst="rect">
              <a:avLst/>
            </a:prstGeom>
            <a:noFill/>
          </p:spPr>
          <p:txBody>
            <a:bodyPr wrap="none" rtlCol="0">
              <a:spAutoFit/>
            </a:bodyPr>
            <a:lstStyle/>
            <a:p>
              <a:r>
                <a:rPr lang="en-US" dirty="0"/>
                <a:t>2</a:t>
              </a:r>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25" name="24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31" name="30 CuadroTexto"/>
            <p:cNvSpPr txBox="1"/>
            <p:nvPr/>
          </p:nvSpPr>
          <p:spPr>
            <a:xfrm>
              <a:off x="2928516" y="5123986"/>
              <a:ext cx="979755" cy="369332"/>
            </a:xfrm>
            <a:prstGeom prst="rect">
              <a:avLst/>
            </a:prstGeom>
            <a:noFill/>
          </p:spPr>
          <p:txBody>
            <a:bodyPr wrap="none" rtlCol="0">
              <a:spAutoFit/>
            </a:bodyPr>
            <a:lstStyle/>
            <a:p>
              <a:r>
                <a:rPr lang="en-US" b="1" dirty="0"/>
                <a:t>Human</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34" name="33 Rectángulo"/>
          <p:cNvSpPr/>
          <p:nvPr/>
        </p:nvSpPr>
        <p:spPr>
          <a:xfrm>
            <a:off x="4009265" y="5747310"/>
            <a:ext cx="4366901" cy="369332"/>
          </a:xfrm>
          <a:prstGeom prst="rect">
            <a:avLst/>
          </a:prstGeom>
        </p:spPr>
        <p:txBody>
          <a:bodyPr wrap="none">
            <a:spAutoFit/>
          </a:bodyPr>
          <a:lstStyle/>
          <a:p>
            <a:r>
              <a:rPr lang="en-US" dirty="0"/>
              <a:t>Unrooted tree fitting the distance matrix.</a:t>
            </a:r>
          </a:p>
        </p:txBody>
      </p:sp>
      <p:sp>
        <p:nvSpPr>
          <p:cNvPr id="3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15</a:t>
            </a:fld>
            <a:endParaRPr lang="ca-ES" dirty="0"/>
          </a:p>
        </p:txBody>
      </p:sp>
      <p:sp>
        <p:nvSpPr>
          <p:cNvPr id="3" name="2 Rectángulo"/>
          <p:cNvSpPr/>
          <p:nvPr/>
        </p:nvSpPr>
        <p:spPr>
          <a:xfrm>
            <a:off x="9113548" y="1757903"/>
            <a:ext cx="3023033" cy="3970318"/>
          </a:xfrm>
          <a:prstGeom prst="rect">
            <a:avLst/>
          </a:prstGeom>
        </p:spPr>
        <p:txBody>
          <a:bodyPr wrap="square">
            <a:spAutoFit/>
          </a:bodyPr>
          <a:lstStyle/>
          <a:p>
            <a:r>
              <a:rPr lang="en-US" b="1" dirty="0"/>
              <a:t>Deriving an unrooted tree from a distance matrix:</a:t>
            </a:r>
          </a:p>
          <a:p>
            <a:endParaRPr lang="en-US" dirty="0"/>
          </a:p>
          <a:p>
            <a:pPr marL="342900" indent="-342900">
              <a:buAutoNum type="arabicParenR"/>
            </a:pPr>
            <a:r>
              <a:rPr lang="en-US" dirty="0"/>
              <a:t>The leaves of this tree should correspond to the species represented by the matrix.</a:t>
            </a:r>
          </a:p>
          <a:p>
            <a:pPr marL="342900" indent="-342900">
              <a:buAutoNum type="arabicParenR"/>
            </a:pPr>
            <a:endParaRPr lang="en-US" dirty="0"/>
          </a:p>
          <a:p>
            <a:pPr marL="342900" indent="-342900">
              <a:buAutoNum type="arabicParenR"/>
            </a:pPr>
            <a:r>
              <a:rPr lang="en-US" dirty="0"/>
              <a:t>Assign each edge a non-negative length representing the evolutionary distance between the organisms that the edge connects.</a:t>
            </a:r>
          </a:p>
        </p:txBody>
      </p:sp>
    </p:spTree>
    <p:extLst>
      <p:ext uri="{BB962C8B-B14F-4D97-AF65-F5344CB8AC3E}">
        <p14:creationId xmlns:p14="http://schemas.microsoft.com/office/powerpoint/2010/main" val="346669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dirty="0"/>
              <a:t>Fitting a Tree to a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2141271401"/>
              </p:ext>
            </p:extLst>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solidFill>
                            <a:srgbClr val="C00000"/>
                          </a:solidFill>
                        </a:rPr>
                        <a:t>Human</a:t>
                      </a:r>
                    </a:p>
                  </a:txBody>
                  <a:tcPr/>
                </a:tc>
                <a:tc>
                  <a:txBody>
                    <a:bodyPr/>
                    <a:lstStyle/>
                    <a:p>
                      <a:pPr algn="ctr"/>
                      <a:r>
                        <a:rPr lang="en-US" b="1" cap="none" baseline="0" dirty="0"/>
                        <a:t>Seal</a:t>
                      </a:r>
                    </a:p>
                  </a:txBody>
                  <a:tcPr/>
                </a:tc>
                <a:tc>
                  <a:txBody>
                    <a:bodyPr/>
                    <a:lstStyle/>
                    <a:p>
                      <a:pPr algn="ctr"/>
                      <a:r>
                        <a:rPr lang="en-US" b="1" cap="none" baseline="0" dirty="0"/>
                        <a:t>Whale</a:t>
                      </a:r>
                    </a:p>
                  </a:txBody>
                  <a:tcPr/>
                </a:tc>
                <a:extLst>
                  <a:ext uri="{0D108BD9-81ED-4DB2-BD59-A6C34878D82A}">
                    <a16:rowId xmlns:a16="http://schemas.microsoft.com/office/drawing/2014/main" val="10000"/>
                  </a:ext>
                </a:extLst>
              </a:tr>
              <a:tr h="370840">
                <a:tc>
                  <a:txBody>
                    <a:bodyPr/>
                    <a:lstStyle/>
                    <a:p>
                      <a:r>
                        <a:rPr lang="en-US" b="1" dirty="0">
                          <a:solidFill>
                            <a:srgbClr val="C00000"/>
                          </a:solidFill>
                        </a:rPr>
                        <a:t>Chimp</a:t>
                      </a: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3</a:t>
                      </a:r>
                    </a:p>
                  </a:txBody>
                  <a:tcPr/>
                </a:tc>
                <a:tc>
                  <a:txBody>
                    <a:bodyPr/>
                    <a:lstStyle/>
                    <a:p>
                      <a:pPr algn="ctr"/>
                      <a:r>
                        <a:rPr lang="en-US" cap="none" baseline="0" dirty="0"/>
                        <a:t>6</a:t>
                      </a:r>
                    </a:p>
                  </a:txBody>
                  <a:tcPr/>
                </a:tc>
                <a:tc>
                  <a:txBody>
                    <a:bodyPr/>
                    <a:lstStyle/>
                    <a:p>
                      <a:pPr algn="ctr"/>
                      <a:r>
                        <a:rPr lang="en-US" cap="none" baseline="0" dirty="0"/>
                        <a:t>4</a:t>
                      </a: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3075061" y="4065910"/>
            <a:ext cx="6041307" cy="1490874"/>
            <a:chOff x="2922661" y="4065910"/>
            <a:chExt cx="6041307" cy="1490874"/>
          </a:xfrm>
        </p:grpSpPr>
        <p:sp>
          <p:nvSpPr>
            <p:cNvPr id="6" name="5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a:endCxn id="9" idx="2"/>
            </p:cNvCxnSpPr>
            <p:nvPr/>
          </p:nvCxnSpPr>
          <p:spPr>
            <a:xfrm>
              <a:off x="4267200" y="4353232"/>
              <a:ext cx="973016" cy="42978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9" idx="2"/>
            </p:cNvCxnSpPr>
            <p:nvPr/>
          </p:nvCxnSpPr>
          <p:spPr>
            <a:xfrm flipV="1">
              <a:off x="4267200" y="4783014"/>
              <a:ext cx="973016" cy="5119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10"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4668144" y="4103075"/>
              <a:ext cx="300082" cy="369332"/>
            </a:xfrm>
            <a:prstGeom prst="rect">
              <a:avLst/>
            </a:prstGeom>
            <a:noFill/>
          </p:spPr>
          <p:txBody>
            <a:bodyPr wrap="none" rtlCol="0">
              <a:spAutoFit/>
            </a:bodyPr>
            <a:lstStyle/>
            <a:p>
              <a:r>
                <a:rPr lang="en-US" b="1" dirty="0">
                  <a:solidFill>
                    <a:srgbClr val="C00000"/>
                  </a:solidFill>
                </a:rPr>
                <a:t>1</a:t>
              </a:r>
            </a:p>
          </p:txBody>
        </p:sp>
        <p:sp>
          <p:nvSpPr>
            <p:cNvPr id="26" name="25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27" name="26 CuadroTexto"/>
            <p:cNvSpPr txBox="1"/>
            <p:nvPr/>
          </p:nvSpPr>
          <p:spPr>
            <a:xfrm>
              <a:off x="4683364" y="5117062"/>
              <a:ext cx="300082" cy="369332"/>
            </a:xfrm>
            <a:prstGeom prst="rect">
              <a:avLst/>
            </a:prstGeom>
            <a:noFill/>
          </p:spPr>
          <p:txBody>
            <a:bodyPr wrap="none" rtlCol="0">
              <a:spAutoFit/>
            </a:bodyPr>
            <a:lstStyle/>
            <a:p>
              <a:r>
                <a:rPr lang="en-US" b="1" dirty="0">
                  <a:solidFill>
                    <a:srgbClr val="C00000"/>
                  </a:solidFill>
                </a:rPr>
                <a:t>2</a:t>
              </a:r>
            </a:p>
          </p:txBody>
        </p:sp>
        <p:sp>
          <p:nvSpPr>
            <p:cNvPr id="28" name="27 CuadroTexto"/>
            <p:cNvSpPr txBox="1"/>
            <p:nvPr/>
          </p:nvSpPr>
          <p:spPr>
            <a:xfrm>
              <a:off x="7063148" y="4103075"/>
              <a:ext cx="300082" cy="369332"/>
            </a:xfrm>
            <a:prstGeom prst="rect">
              <a:avLst/>
            </a:prstGeom>
            <a:noFill/>
          </p:spPr>
          <p:txBody>
            <a:bodyPr wrap="none" rtlCol="0">
              <a:spAutoFit/>
            </a:bodyPr>
            <a:lstStyle/>
            <a:p>
              <a:r>
                <a:rPr lang="en-US" dirty="0"/>
                <a:t>2</a:t>
              </a:r>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25" name="24 CuadroTexto"/>
            <p:cNvSpPr txBox="1"/>
            <p:nvPr/>
          </p:nvSpPr>
          <p:spPr>
            <a:xfrm>
              <a:off x="2922661" y="4065910"/>
              <a:ext cx="915635" cy="369332"/>
            </a:xfrm>
            <a:prstGeom prst="rect">
              <a:avLst/>
            </a:prstGeom>
            <a:noFill/>
          </p:spPr>
          <p:txBody>
            <a:bodyPr wrap="none" rtlCol="0">
              <a:spAutoFit/>
            </a:bodyPr>
            <a:lstStyle/>
            <a:p>
              <a:r>
                <a:rPr lang="en-US" b="1" dirty="0">
                  <a:solidFill>
                    <a:srgbClr val="C00000"/>
                  </a:solidFill>
                </a:rPr>
                <a:t>Chimp</a:t>
              </a:r>
            </a:p>
          </p:txBody>
        </p:sp>
        <p:sp>
          <p:nvSpPr>
            <p:cNvPr id="31" name="30 CuadroTexto"/>
            <p:cNvSpPr txBox="1"/>
            <p:nvPr/>
          </p:nvSpPr>
          <p:spPr>
            <a:xfrm>
              <a:off x="2928516" y="5123986"/>
              <a:ext cx="979755" cy="369332"/>
            </a:xfrm>
            <a:prstGeom prst="rect">
              <a:avLst/>
            </a:prstGeom>
            <a:noFill/>
          </p:spPr>
          <p:txBody>
            <a:bodyPr wrap="none" rtlCol="0">
              <a:spAutoFit/>
            </a:bodyPr>
            <a:lstStyle/>
            <a:p>
              <a:r>
                <a:rPr lang="en-US" b="1" dirty="0">
                  <a:solidFill>
                    <a:srgbClr val="C00000"/>
                  </a:solidFill>
                </a:rPr>
                <a:t>Human</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35" name="34 Rectángulo"/>
          <p:cNvSpPr/>
          <p:nvPr/>
        </p:nvSpPr>
        <p:spPr>
          <a:xfrm>
            <a:off x="4009265" y="5747310"/>
            <a:ext cx="4366901" cy="369332"/>
          </a:xfrm>
          <a:prstGeom prst="rect">
            <a:avLst/>
          </a:prstGeom>
        </p:spPr>
        <p:txBody>
          <a:bodyPr wrap="none">
            <a:spAutoFit/>
          </a:bodyPr>
          <a:lstStyle/>
          <a:p>
            <a:r>
              <a:rPr lang="en-US" dirty="0"/>
              <a:t>Unrooted tree fitting the distance matrix.</a:t>
            </a:r>
          </a:p>
        </p:txBody>
      </p:sp>
      <p:sp>
        <p:nvSpPr>
          <p:cNvPr id="3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16</a:t>
            </a:fld>
            <a:endParaRPr lang="ca-ES" dirty="0"/>
          </a:p>
        </p:txBody>
      </p:sp>
      <p:sp>
        <p:nvSpPr>
          <p:cNvPr id="5" name="4 Rectángulo"/>
          <p:cNvSpPr/>
          <p:nvPr/>
        </p:nvSpPr>
        <p:spPr>
          <a:xfrm>
            <a:off x="1119548" y="6086701"/>
            <a:ext cx="9984870" cy="707886"/>
          </a:xfrm>
          <a:prstGeom prst="rect">
            <a:avLst/>
          </a:prstGeom>
        </p:spPr>
        <p:txBody>
          <a:bodyPr wrap="square">
            <a:spAutoFit/>
          </a:bodyPr>
          <a:lstStyle/>
          <a:p>
            <a:pPr lvl="0" algn="just"/>
            <a:r>
              <a:rPr lang="en-US" sz="2000" dirty="0">
                <a:solidFill>
                  <a:prstClr val="black"/>
                </a:solidFill>
                <a:latin typeface="Calibri"/>
              </a:rPr>
              <a:t>We will need to assign weights to the edges of this tree so that the sum of weights along a path that connects two leaves corresponds to the distance matrix value for those two leaves.</a:t>
            </a:r>
          </a:p>
        </p:txBody>
      </p:sp>
    </p:spTree>
    <p:extLst>
      <p:ext uri="{BB962C8B-B14F-4D97-AF65-F5344CB8AC3E}">
        <p14:creationId xmlns:p14="http://schemas.microsoft.com/office/powerpoint/2010/main" val="412954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Distance-Based Phylogeny Problem</a:t>
            </a:r>
          </a:p>
        </p:txBody>
      </p:sp>
      <p:sp>
        <p:nvSpPr>
          <p:cNvPr id="4" name="2 Marcador de contenido"/>
          <p:cNvSpPr>
            <a:spLocks noGrp="1"/>
          </p:cNvSpPr>
          <p:nvPr>
            <p:ph idx="1"/>
          </p:nvPr>
        </p:nvSpPr>
        <p:spPr/>
        <p:txBody>
          <a:bodyPr/>
          <a:lstStyle/>
          <a:p>
            <a:pPr marL="0" indent="0">
              <a:buNone/>
            </a:pPr>
            <a:r>
              <a:rPr lang="en-US" b="1" dirty="0"/>
              <a:t>Distance-Based Phylogeny Problem: </a:t>
            </a:r>
            <a:r>
              <a:rPr lang="en-US" i="1" dirty="0"/>
              <a:t>Construct an evolutionary tree from a distance matrix.</a:t>
            </a:r>
          </a:p>
          <a:p>
            <a:endParaRPr lang="en-US" dirty="0"/>
          </a:p>
          <a:p>
            <a:r>
              <a:rPr lang="en-US" b="1" dirty="0"/>
              <a:t>Input: </a:t>
            </a:r>
            <a:r>
              <a:rPr lang="en-US" dirty="0"/>
              <a:t>A distance matrix.</a:t>
            </a:r>
          </a:p>
          <a:p>
            <a:endParaRPr lang="en-US" dirty="0"/>
          </a:p>
          <a:p>
            <a:r>
              <a:rPr lang="en-US" b="1" dirty="0"/>
              <a:t>Output: </a:t>
            </a:r>
            <a:r>
              <a:rPr lang="en-US" dirty="0"/>
              <a:t>The unrooted tree “fitting” this distance matrix.</a:t>
            </a:r>
          </a:p>
        </p:txBody>
      </p:sp>
      <p:sp>
        <p:nvSpPr>
          <p:cNvPr id="5" name="4 CuadroTexto"/>
          <p:cNvSpPr txBox="1"/>
          <p:nvPr/>
        </p:nvSpPr>
        <p:spPr>
          <a:xfrm>
            <a:off x="134663" y="5223529"/>
            <a:ext cx="11872161" cy="430887"/>
          </a:xfrm>
          <a:prstGeom prst="rect">
            <a:avLst/>
          </a:prstGeom>
          <a:solidFill>
            <a:schemeClr val="accent2">
              <a:lumMod val="20000"/>
              <a:lumOff val="80000"/>
            </a:schemeClr>
          </a:solidFill>
          <a:ln>
            <a:solidFill>
              <a:srgbClr val="C00000"/>
            </a:solidFill>
          </a:ln>
          <a:effectLst>
            <a:outerShdw blurRad="57785" dist="33020" dir="3180000" algn="ctr">
              <a:srgbClr val="000000">
                <a:alpha val="30000"/>
              </a:srgbClr>
            </a:outerShdw>
          </a:effectLst>
        </p:spPr>
        <p:txBody>
          <a:bodyPr wrap="none" rtlCol="0">
            <a:spAutoFit/>
          </a:bodyPr>
          <a:lstStyle/>
          <a:p>
            <a:r>
              <a:rPr lang="en-US" sz="2200" b="1" dirty="0">
                <a:solidFill>
                  <a:srgbClr val="C00000"/>
                </a:solidFill>
                <a:latin typeface="+mj-lt"/>
              </a:rPr>
              <a:t>STOP and Think: </a:t>
            </a:r>
            <a:r>
              <a:rPr lang="en-US" sz="2200" dirty="0">
                <a:latin typeface="+mj-lt"/>
              </a:rPr>
              <a:t>Does the Distance-Based Phylogeny Problem always have a solution?</a:t>
            </a:r>
          </a:p>
        </p:txBody>
      </p:sp>
      <p:sp>
        <p:nvSpPr>
          <p:cNvPr id="6"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17</a:t>
            </a:fld>
            <a:endParaRPr lang="ca-ES" dirty="0"/>
          </a:p>
        </p:txBody>
      </p:sp>
    </p:spTree>
    <p:extLst>
      <p:ext uri="{BB962C8B-B14F-4D97-AF65-F5344CB8AC3E}">
        <p14:creationId xmlns:p14="http://schemas.microsoft.com/office/powerpoint/2010/main" val="3432233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Return to Distance-Based Phylogeny</a:t>
            </a:r>
          </a:p>
        </p:txBody>
      </p:sp>
      <p:graphicFrame>
        <p:nvGraphicFramePr>
          <p:cNvPr id="6" name="5 Marcador de contenido"/>
          <p:cNvGraphicFramePr>
            <a:graphicFrameLocks noGrp="1"/>
          </p:cNvGraphicFramePr>
          <p:nvPr>
            <p:ph idx="1"/>
            <p:extLst>
              <p:ext uri="{D42A27DB-BD31-4B8C-83A1-F6EECF244321}">
                <p14:modId xmlns:p14="http://schemas.microsoft.com/office/powerpoint/2010/main" val="947893842"/>
              </p:ext>
            </p:extLst>
          </p:nvPr>
        </p:nvGraphicFramePr>
        <p:xfrm>
          <a:off x="5139991" y="2317339"/>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3</a:t>
                      </a:r>
                    </a:p>
                  </a:txBody>
                  <a:tcPr/>
                </a:tc>
                <a:tc>
                  <a:txBody>
                    <a:bodyPr/>
                    <a:lstStyle/>
                    <a:p>
                      <a:r>
                        <a:rPr lang="en-US" sz="2400" dirty="0"/>
                        <a:t>4</a:t>
                      </a:r>
                    </a:p>
                  </a:txBody>
                  <a:tcPr/>
                </a:tc>
                <a:tc>
                  <a:txBody>
                    <a:bodyPr/>
                    <a:lstStyle/>
                    <a:p>
                      <a:r>
                        <a:rPr lang="en-US" sz="2400" dirty="0"/>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3</a:t>
                      </a:r>
                    </a:p>
                  </a:txBody>
                  <a:tcPr/>
                </a:tc>
                <a:tc>
                  <a:txBody>
                    <a:bodyPr/>
                    <a:lstStyle/>
                    <a:p>
                      <a:r>
                        <a:rPr lang="en-US" sz="2400" dirty="0"/>
                        <a:t>0</a:t>
                      </a:r>
                    </a:p>
                  </a:txBody>
                  <a:tcPr/>
                </a:tc>
                <a:tc>
                  <a:txBody>
                    <a:bodyPr/>
                    <a:lstStyle/>
                    <a:p>
                      <a:r>
                        <a:rPr lang="en-US" sz="2400" dirty="0"/>
                        <a:t>4</a:t>
                      </a:r>
                    </a:p>
                  </a:txBody>
                  <a:tcPr/>
                </a:tc>
                <a:tc>
                  <a:txBody>
                    <a:bodyPr/>
                    <a:lstStyle/>
                    <a:p>
                      <a:r>
                        <a:rPr lang="en-US" sz="2400" dirty="0"/>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4</a:t>
                      </a:r>
                    </a:p>
                  </a:txBody>
                  <a:tcPr/>
                </a:tc>
                <a:tc>
                  <a:txBody>
                    <a:bodyPr/>
                    <a:lstStyle/>
                    <a:p>
                      <a:r>
                        <a:rPr lang="en-US" sz="2400" dirty="0"/>
                        <a:t>4</a:t>
                      </a:r>
                    </a:p>
                  </a:txBody>
                  <a:tcPr/>
                </a:tc>
                <a:tc>
                  <a:txBody>
                    <a:bodyPr/>
                    <a:lstStyle/>
                    <a:p>
                      <a:r>
                        <a:rPr lang="en-US" sz="2400" dirty="0"/>
                        <a:t>0</a:t>
                      </a:r>
                    </a:p>
                  </a:txBody>
                  <a:tcPr/>
                </a:tc>
                <a:tc>
                  <a:txBody>
                    <a:bodyPr/>
                    <a:lstStyle/>
                    <a:p>
                      <a:r>
                        <a:rPr lang="en-US" sz="2400" dirty="0"/>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3</a:t>
                      </a:r>
                    </a:p>
                  </a:txBody>
                  <a:tcPr/>
                </a:tc>
                <a:tc>
                  <a:txBody>
                    <a:bodyPr/>
                    <a:lstStyle/>
                    <a:p>
                      <a:r>
                        <a:rPr lang="en-US" sz="2400" dirty="0"/>
                        <a:t>5</a:t>
                      </a:r>
                    </a:p>
                  </a:txBody>
                  <a:tcPr/>
                </a:tc>
                <a:tc>
                  <a:txBody>
                    <a:bodyPr/>
                    <a:lstStyle/>
                    <a:p>
                      <a:r>
                        <a:rPr lang="en-US" sz="2400" dirty="0"/>
                        <a:t>2</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7" name="6 CuadroTexto"/>
          <p:cNvSpPr txBox="1"/>
          <p:nvPr/>
        </p:nvSpPr>
        <p:spPr>
          <a:xfrm>
            <a:off x="2282459" y="999201"/>
            <a:ext cx="7590539" cy="430887"/>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b="1" dirty="0">
                <a:solidFill>
                  <a:srgbClr val="7030A0"/>
                </a:solidFill>
                <a:latin typeface="+mj-lt"/>
              </a:rPr>
              <a:t>Exercise Break: </a:t>
            </a:r>
            <a:r>
              <a:rPr lang="en-US" sz="2200" dirty="0">
                <a:latin typeface="+mj-lt"/>
              </a:rPr>
              <a:t>Try fitting a tree to the following matrix.</a:t>
            </a:r>
          </a:p>
        </p:txBody>
      </p:sp>
      <p:sp>
        <p:nvSpPr>
          <p:cNvPr id="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18</a:t>
            </a:fld>
            <a:endParaRPr lang="ca-ES" dirty="0"/>
          </a:p>
        </p:txBody>
      </p:sp>
    </p:spTree>
    <p:extLst>
      <p:ext uri="{BB962C8B-B14F-4D97-AF65-F5344CB8AC3E}">
        <p14:creationId xmlns:p14="http://schemas.microsoft.com/office/powerpoint/2010/main" val="6944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6882" y="0"/>
            <a:ext cx="10972800" cy="776672"/>
          </a:xfrm>
        </p:spPr>
        <p:txBody>
          <a:bodyPr/>
          <a:lstStyle/>
          <a:p>
            <a:r>
              <a:rPr lang="en-US" dirty="0">
                <a:solidFill>
                  <a:srgbClr val="C00000"/>
                </a:solidFill>
              </a:rPr>
              <a:t>More than one </a:t>
            </a:r>
            <a:r>
              <a:rPr lang="en-US" dirty="0"/>
              <a:t>Tree fits a matrix</a:t>
            </a:r>
          </a:p>
        </p:txBody>
      </p:sp>
      <p:graphicFrame>
        <p:nvGraphicFramePr>
          <p:cNvPr id="5" name="3 Marcador de contenido"/>
          <p:cNvGraphicFramePr>
            <a:graphicFrameLocks noGrp="1"/>
          </p:cNvGraphicFramePr>
          <p:nvPr>
            <p:ph idx="1"/>
            <p:extLst>
              <p:ext uri="{D42A27DB-BD31-4B8C-83A1-F6EECF244321}">
                <p14:modId xmlns:p14="http://schemas.microsoft.com/office/powerpoint/2010/main" val="3119858229"/>
              </p:ext>
            </p:extLst>
          </p:nvPr>
        </p:nvGraphicFramePr>
        <p:xfrm>
          <a:off x="3545149" y="1373791"/>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4" name="33 Grupo"/>
          <p:cNvGrpSpPr/>
          <p:nvPr/>
        </p:nvGrpSpPr>
        <p:grpSpPr>
          <a:xfrm>
            <a:off x="2143798" y="3428871"/>
            <a:ext cx="7660415" cy="2682580"/>
            <a:chOff x="2143798" y="3428871"/>
            <a:chExt cx="7660415" cy="2682580"/>
          </a:xfrm>
        </p:grpSpPr>
        <p:grpSp>
          <p:nvGrpSpPr>
            <p:cNvPr id="6" name="5 Grupo"/>
            <p:cNvGrpSpPr/>
            <p:nvPr/>
          </p:nvGrpSpPr>
          <p:grpSpPr>
            <a:xfrm>
              <a:off x="2143798" y="3721948"/>
              <a:ext cx="7660415" cy="2081028"/>
              <a:chOff x="1991398" y="3721948"/>
              <a:chExt cx="7660415" cy="2081028"/>
            </a:xfrm>
          </p:grpSpPr>
          <p:sp>
            <p:nvSpPr>
              <p:cNvPr id="7" name="6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3985846" y="5140567"/>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789978" y="41030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a:endCxn id="9"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13 Conector recto"/>
              <p:cNvCxnSpPr>
                <a:stCxn id="8" idx="6"/>
                <a:endCxn id="9" idx="2"/>
              </p:cNvCxnSpPr>
              <p:nvPr/>
            </p:nvCxnSpPr>
            <p:spPr>
              <a:xfrm flipV="1">
                <a:off x="4267200" y="4783014"/>
                <a:ext cx="973016" cy="5040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a:endCxn id="10"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4668144" y="4103075"/>
                <a:ext cx="300082" cy="369332"/>
              </a:xfrm>
              <a:prstGeom prst="rect">
                <a:avLst/>
              </a:prstGeom>
              <a:noFill/>
            </p:spPr>
            <p:txBody>
              <a:bodyPr wrap="none" rtlCol="0">
                <a:spAutoFit/>
              </a:bodyPr>
              <a:lstStyle/>
              <a:p>
                <a:r>
                  <a:rPr lang="en-US" dirty="0"/>
                  <a:t>1</a:t>
                </a:r>
              </a:p>
            </p:txBody>
          </p:sp>
          <p:sp>
            <p:nvSpPr>
              <p:cNvPr id="19" name="18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20" name="19 CuadroTexto"/>
              <p:cNvSpPr txBox="1"/>
              <p:nvPr/>
            </p:nvSpPr>
            <p:spPr>
              <a:xfrm>
                <a:off x="4683364" y="5117062"/>
                <a:ext cx="300082" cy="369332"/>
              </a:xfrm>
              <a:prstGeom prst="rect">
                <a:avLst/>
              </a:prstGeom>
              <a:noFill/>
            </p:spPr>
            <p:txBody>
              <a:bodyPr wrap="none" rtlCol="0">
                <a:spAutoFit/>
              </a:bodyPr>
              <a:lstStyle/>
              <a:p>
                <a:r>
                  <a:rPr lang="en-US" dirty="0"/>
                  <a:t>1</a:t>
                </a:r>
              </a:p>
            </p:txBody>
          </p:sp>
          <p:sp>
            <p:nvSpPr>
              <p:cNvPr id="21" name="20 CuadroTexto"/>
              <p:cNvSpPr txBox="1"/>
              <p:nvPr/>
            </p:nvSpPr>
            <p:spPr>
              <a:xfrm>
                <a:off x="7063148" y="4103075"/>
                <a:ext cx="473206" cy="369332"/>
              </a:xfrm>
              <a:prstGeom prst="rect">
                <a:avLst/>
              </a:prstGeom>
              <a:noFill/>
            </p:spPr>
            <p:txBody>
              <a:bodyPr wrap="none" rtlCol="0">
                <a:spAutoFit/>
              </a:bodyPr>
              <a:lstStyle/>
              <a:p>
                <a:r>
                  <a:rPr lang="en-US" dirty="0"/>
                  <a:t>1.5</a:t>
                </a:r>
              </a:p>
            </p:txBody>
          </p:sp>
          <p:sp>
            <p:nvSpPr>
              <p:cNvPr id="22" name="21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23" name="22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24" name="23 CuadroTexto"/>
              <p:cNvSpPr txBox="1"/>
              <p:nvPr/>
            </p:nvSpPr>
            <p:spPr>
              <a:xfrm>
                <a:off x="1991398" y="5433644"/>
                <a:ext cx="979755" cy="369332"/>
              </a:xfrm>
              <a:prstGeom prst="rect">
                <a:avLst/>
              </a:prstGeom>
              <a:noFill/>
            </p:spPr>
            <p:txBody>
              <a:bodyPr wrap="none" rtlCol="0">
                <a:spAutoFit/>
              </a:bodyPr>
              <a:lstStyle/>
              <a:p>
                <a:r>
                  <a:rPr lang="en-US" b="1" dirty="0"/>
                  <a:t>Human</a:t>
                </a:r>
              </a:p>
            </p:txBody>
          </p:sp>
          <p:sp>
            <p:nvSpPr>
              <p:cNvPr id="25" name="24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26" name="25 CuadroTexto"/>
              <p:cNvSpPr txBox="1"/>
              <p:nvPr/>
            </p:nvSpPr>
            <p:spPr>
              <a:xfrm>
                <a:off x="9018306" y="3721948"/>
                <a:ext cx="633507" cy="369332"/>
              </a:xfrm>
              <a:prstGeom prst="rect">
                <a:avLst/>
              </a:prstGeom>
              <a:noFill/>
            </p:spPr>
            <p:txBody>
              <a:bodyPr wrap="none" rtlCol="0">
                <a:spAutoFit/>
              </a:bodyPr>
              <a:lstStyle/>
              <a:p>
                <a:r>
                  <a:rPr lang="en-US" b="1" dirty="0"/>
                  <a:t>Seal</a:t>
                </a:r>
              </a:p>
            </p:txBody>
          </p:sp>
        </p:grpSp>
        <p:cxnSp>
          <p:nvCxnSpPr>
            <p:cNvPr id="27" name="26 Conector recto"/>
            <p:cNvCxnSpPr/>
            <p:nvPr/>
          </p:nvCxnSpPr>
          <p:spPr>
            <a:xfrm flipV="1">
              <a:off x="3165230" y="5372118"/>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8197690" y="3672068"/>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29 Elipse"/>
            <p:cNvSpPr/>
            <p:nvPr/>
          </p:nvSpPr>
          <p:spPr>
            <a:xfrm>
              <a:off x="2883876" y="58183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30 Elipse"/>
            <p:cNvSpPr/>
            <p:nvPr/>
          </p:nvSpPr>
          <p:spPr>
            <a:xfrm>
              <a:off x="9165026" y="3428871"/>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31 CuadroTexto"/>
            <p:cNvSpPr txBox="1"/>
            <p:nvPr/>
          </p:nvSpPr>
          <p:spPr>
            <a:xfrm>
              <a:off x="3651738" y="5638794"/>
              <a:ext cx="300082" cy="369332"/>
            </a:xfrm>
            <a:prstGeom prst="rect">
              <a:avLst/>
            </a:prstGeom>
            <a:noFill/>
          </p:spPr>
          <p:txBody>
            <a:bodyPr wrap="none" rtlCol="0">
              <a:spAutoFit/>
            </a:bodyPr>
            <a:lstStyle/>
            <a:p>
              <a:r>
                <a:rPr lang="en-US" dirty="0"/>
                <a:t>1</a:t>
              </a:r>
            </a:p>
          </p:txBody>
        </p:sp>
        <p:sp>
          <p:nvSpPr>
            <p:cNvPr id="33" name="32 CuadroTexto"/>
            <p:cNvSpPr txBox="1"/>
            <p:nvPr/>
          </p:nvSpPr>
          <p:spPr>
            <a:xfrm>
              <a:off x="8252029" y="3530766"/>
              <a:ext cx="473206" cy="369332"/>
            </a:xfrm>
            <a:prstGeom prst="rect">
              <a:avLst/>
            </a:prstGeom>
            <a:noFill/>
          </p:spPr>
          <p:txBody>
            <a:bodyPr wrap="none" rtlCol="0">
              <a:spAutoFit/>
            </a:bodyPr>
            <a:lstStyle/>
            <a:p>
              <a:r>
                <a:rPr lang="en-US" dirty="0"/>
                <a:t>0.5</a:t>
              </a:r>
            </a:p>
          </p:txBody>
        </p:sp>
      </p:grpSp>
      <p:sp>
        <p:nvSpPr>
          <p:cNvPr id="3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19</a:t>
            </a:fld>
            <a:endParaRPr lang="ca-ES" dirty="0"/>
          </a:p>
        </p:txBody>
      </p:sp>
      <p:sp>
        <p:nvSpPr>
          <p:cNvPr id="3" name="2 Rectángulo"/>
          <p:cNvSpPr/>
          <p:nvPr/>
        </p:nvSpPr>
        <p:spPr>
          <a:xfrm>
            <a:off x="619120" y="6176563"/>
            <a:ext cx="11032187" cy="307777"/>
          </a:xfrm>
          <a:prstGeom prst="rect">
            <a:avLst/>
          </a:prstGeom>
        </p:spPr>
        <p:txBody>
          <a:bodyPr wrap="none">
            <a:spAutoFit/>
          </a:bodyPr>
          <a:lstStyle/>
          <a:p>
            <a:r>
              <a:rPr lang="en-US" sz="1400" dirty="0">
                <a:solidFill>
                  <a:prstClr val="black"/>
                </a:solidFill>
                <a:latin typeface="+mj-lt"/>
              </a:rPr>
              <a:t>We simply stretch out the edges of </a:t>
            </a:r>
            <a:r>
              <a:rPr lang="en-US" sz="1400" dirty="0">
                <a:latin typeface="+mj-lt"/>
              </a:rPr>
              <a:t>the tree we had before </a:t>
            </a:r>
            <a:r>
              <a:rPr lang="en-US" sz="1400" dirty="0">
                <a:solidFill>
                  <a:prstClr val="black"/>
                </a:solidFill>
                <a:latin typeface="+mj-lt"/>
              </a:rPr>
              <a:t> into longer paths and still have a tree that fits the distance matrix.</a:t>
            </a:r>
            <a:endParaRPr lang="en-US" sz="1400" dirty="0">
              <a:latin typeface="+mj-lt"/>
            </a:endParaRPr>
          </a:p>
        </p:txBody>
      </p:sp>
    </p:spTree>
    <p:extLst>
      <p:ext uri="{BB962C8B-B14F-4D97-AF65-F5344CB8AC3E}">
        <p14:creationId xmlns:p14="http://schemas.microsoft.com/office/powerpoint/2010/main" val="3171478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Outline</a:t>
            </a:r>
          </a:p>
        </p:txBody>
      </p:sp>
      <p:sp>
        <p:nvSpPr>
          <p:cNvPr id="3" name="2 Marcador de contenido"/>
          <p:cNvSpPr>
            <a:spLocks noGrp="1"/>
          </p:cNvSpPr>
          <p:nvPr>
            <p:ph idx="1"/>
          </p:nvPr>
        </p:nvSpPr>
        <p:spPr/>
        <p:txBody>
          <a:bodyPr/>
          <a:lstStyle/>
          <a:p>
            <a:r>
              <a:rPr lang="en-US" dirty="0"/>
              <a:t>Transforming Distance Matrices into Evolutionary Trees</a:t>
            </a:r>
          </a:p>
          <a:p>
            <a:r>
              <a:rPr lang="en-US" dirty="0"/>
              <a:t>Toward an Algorithm for Distance-Based Phylogeny Construction</a:t>
            </a:r>
          </a:p>
          <a:p>
            <a:r>
              <a:rPr lang="en-US" dirty="0"/>
              <a:t>Additive Phylogeny</a:t>
            </a:r>
          </a:p>
          <a:p>
            <a:r>
              <a:rPr lang="en-US" dirty="0" err="1"/>
              <a:t>Ultrametric</a:t>
            </a:r>
            <a:r>
              <a:rPr lang="en-US" dirty="0"/>
              <a:t> Evolutionary Trees (UPGMA reconstruction)</a:t>
            </a:r>
          </a:p>
          <a:p>
            <a:r>
              <a:rPr lang="en-US" dirty="0"/>
              <a:t>The </a:t>
            </a:r>
            <a:r>
              <a:rPr lang="en-US" dirty="0" err="1"/>
              <a:t>Neibour</a:t>
            </a:r>
            <a:r>
              <a:rPr lang="en-US" dirty="0"/>
              <a:t>-Joining Algorithm</a:t>
            </a:r>
          </a:p>
          <a:p>
            <a:r>
              <a:rPr lang="en-US" dirty="0"/>
              <a:t>Using Least-Squares to construct Distance-Based Phylogenies</a:t>
            </a:r>
          </a:p>
          <a:p>
            <a:pPr marL="0" indent="0">
              <a:buNone/>
            </a:pPr>
            <a:endParaRPr lang="en-US" dirty="0"/>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a:t>
            </a:fld>
            <a:endParaRPr lang="ca-ES" dirty="0"/>
          </a:p>
        </p:txBody>
      </p:sp>
    </p:spTree>
    <p:extLst>
      <p:ext uri="{BB962C8B-B14F-4D97-AF65-F5344CB8AC3E}">
        <p14:creationId xmlns:p14="http://schemas.microsoft.com/office/powerpoint/2010/main" val="24611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170385"/>
            <a:ext cx="10972800" cy="675861"/>
          </a:xfrm>
        </p:spPr>
        <p:txBody>
          <a:bodyPr/>
          <a:lstStyle/>
          <a:p>
            <a:r>
              <a:rPr lang="en-US" dirty="0"/>
              <a:t>Which Tree is “Better”? </a:t>
            </a:r>
          </a:p>
        </p:txBody>
      </p:sp>
      <p:grpSp>
        <p:nvGrpSpPr>
          <p:cNvPr id="4" name="3 Grupo"/>
          <p:cNvGrpSpPr/>
          <p:nvPr/>
        </p:nvGrpSpPr>
        <p:grpSpPr>
          <a:xfrm>
            <a:off x="3151550" y="1700645"/>
            <a:ext cx="6041307" cy="1490874"/>
            <a:chOff x="2922661" y="4065910"/>
            <a:chExt cx="6041307" cy="1490874"/>
          </a:xfrm>
        </p:grpSpPr>
        <p:sp>
          <p:nvSpPr>
            <p:cNvPr id="5" name="4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10 Conector recto"/>
            <p:cNvCxnSpPr>
              <a:endCxn id="7"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11 Conector recto"/>
            <p:cNvCxnSpPr>
              <a:endCxn id="7"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14 Conector recto"/>
            <p:cNvCxnSpPr>
              <a:endCxn id="8"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4668144" y="4103075"/>
              <a:ext cx="300082" cy="369332"/>
            </a:xfrm>
            <a:prstGeom prst="rect">
              <a:avLst/>
            </a:prstGeom>
            <a:noFill/>
          </p:spPr>
          <p:txBody>
            <a:bodyPr wrap="none" rtlCol="0">
              <a:spAutoFit/>
            </a:bodyPr>
            <a:lstStyle/>
            <a:p>
              <a:r>
                <a:rPr lang="en-US" dirty="0"/>
                <a:t>1</a:t>
              </a:r>
            </a:p>
          </p:txBody>
        </p:sp>
        <p:sp>
          <p:nvSpPr>
            <p:cNvPr id="17" name="16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18" name="17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19" name="18 CuadroTexto"/>
            <p:cNvSpPr txBox="1"/>
            <p:nvPr/>
          </p:nvSpPr>
          <p:spPr>
            <a:xfrm>
              <a:off x="7063148" y="4103075"/>
              <a:ext cx="300082" cy="369332"/>
            </a:xfrm>
            <a:prstGeom prst="rect">
              <a:avLst/>
            </a:prstGeom>
            <a:noFill/>
          </p:spPr>
          <p:txBody>
            <a:bodyPr wrap="none" rtlCol="0">
              <a:spAutoFit/>
            </a:bodyPr>
            <a:lstStyle/>
            <a:p>
              <a:r>
                <a:rPr lang="en-US" dirty="0"/>
                <a:t>2</a:t>
              </a:r>
            </a:p>
          </p:txBody>
        </p:sp>
        <p:sp>
          <p:nvSpPr>
            <p:cNvPr id="20" name="19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21" name="20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22" name="21 CuadroTexto"/>
            <p:cNvSpPr txBox="1"/>
            <p:nvPr/>
          </p:nvSpPr>
          <p:spPr>
            <a:xfrm>
              <a:off x="2928516" y="5123986"/>
              <a:ext cx="979755" cy="369332"/>
            </a:xfrm>
            <a:prstGeom prst="rect">
              <a:avLst/>
            </a:prstGeom>
            <a:noFill/>
          </p:spPr>
          <p:txBody>
            <a:bodyPr wrap="none" rtlCol="0">
              <a:spAutoFit/>
            </a:bodyPr>
            <a:lstStyle/>
            <a:p>
              <a:r>
                <a:rPr lang="en-US" b="1" dirty="0"/>
                <a:t>Human</a:t>
              </a:r>
            </a:p>
          </p:txBody>
        </p:sp>
        <p:sp>
          <p:nvSpPr>
            <p:cNvPr id="23" name="22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24" name="23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grpSp>
        <p:nvGrpSpPr>
          <p:cNvPr id="25" name="24 Grupo"/>
          <p:cNvGrpSpPr/>
          <p:nvPr/>
        </p:nvGrpSpPr>
        <p:grpSpPr>
          <a:xfrm>
            <a:off x="2143798" y="3428871"/>
            <a:ext cx="7660415" cy="2682580"/>
            <a:chOff x="2143798" y="3428871"/>
            <a:chExt cx="7660415" cy="2682580"/>
          </a:xfrm>
        </p:grpSpPr>
        <p:grpSp>
          <p:nvGrpSpPr>
            <p:cNvPr id="26" name="25 Grupo"/>
            <p:cNvGrpSpPr/>
            <p:nvPr/>
          </p:nvGrpSpPr>
          <p:grpSpPr>
            <a:xfrm>
              <a:off x="2143798" y="3721948"/>
              <a:ext cx="7660415" cy="2081028"/>
              <a:chOff x="1991398" y="3721948"/>
              <a:chExt cx="7660415" cy="2081028"/>
            </a:xfrm>
          </p:grpSpPr>
          <p:sp>
            <p:nvSpPr>
              <p:cNvPr id="33" name="32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33 Elipse"/>
              <p:cNvSpPr/>
              <p:nvPr/>
            </p:nvSpPr>
            <p:spPr>
              <a:xfrm>
                <a:off x="3985846" y="5140567"/>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34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35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36 Elipse"/>
              <p:cNvSpPr/>
              <p:nvPr/>
            </p:nvSpPr>
            <p:spPr>
              <a:xfrm>
                <a:off x="7789978" y="41030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37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38 Conector recto"/>
              <p:cNvCxnSpPr>
                <a:endCxn id="35"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39 Conector recto"/>
              <p:cNvCxnSpPr>
                <a:stCxn id="34" idx="6"/>
                <a:endCxn id="35" idx="2"/>
              </p:cNvCxnSpPr>
              <p:nvPr/>
            </p:nvCxnSpPr>
            <p:spPr>
              <a:xfrm flipV="1">
                <a:off x="4267200" y="4783014"/>
                <a:ext cx="973016" cy="5040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42 Conector recto"/>
              <p:cNvCxnSpPr>
                <a:endCxn id="36"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4" name="43 CuadroTexto"/>
              <p:cNvSpPr txBox="1"/>
              <p:nvPr/>
            </p:nvSpPr>
            <p:spPr>
              <a:xfrm>
                <a:off x="4668144" y="4103075"/>
                <a:ext cx="300082" cy="369332"/>
              </a:xfrm>
              <a:prstGeom prst="rect">
                <a:avLst/>
              </a:prstGeom>
              <a:noFill/>
            </p:spPr>
            <p:txBody>
              <a:bodyPr wrap="none" rtlCol="0">
                <a:spAutoFit/>
              </a:bodyPr>
              <a:lstStyle/>
              <a:p>
                <a:r>
                  <a:rPr lang="en-US" dirty="0"/>
                  <a:t>1</a:t>
                </a:r>
              </a:p>
            </p:txBody>
          </p:sp>
          <p:sp>
            <p:nvSpPr>
              <p:cNvPr id="45" name="44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46" name="45 CuadroTexto"/>
              <p:cNvSpPr txBox="1"/>
              <p:nvPr/>
            </p:nvSpPr>
            <p:spPr>
              <a:xfrm>
                <a:off x="4683364" y="5117062"/>
                <a:ext cx="300082" cy="369332"/>
              </a:xfrm>
              <a:prstGeom prst="rect">
                <a:avLst/>
              </a:prstGeom>
              <a:noFill/>
            </p:spPr>
            <p:txBody>
              <a:bodyPr wrap="none" rtlCol="0">
                <a:spAutoFit/>
              </a:bodyPr>
              <a:lstStyle/>
              <a:p>
                <a:r>
                  <a:rPr lang="en-US" dirty="0"/>
                  <a:t>1</a:t>
                </a:r>
              </a:p>
            </p:txBody>
          </p:sp>
          <p:sp>
            <p:nvSpPr>
              <p:cNvPr id="47" name="46 CuadroTexto"/>
              <p:cNvSpPr txBox="1"/>
              <p:nvPr/>
            </p:nvSpPr>
            <p:spPr>
              <a:xfrm>
                <a:off x="7063148" y="4103075"/>
                <a:ext cx="473206" cy="369332"/>
              </a:xfrm>
              <a:prstGeom prst="rect">
                <a:avLst/>
              </a:prstGeom>
              <a:noFill/>
            </p:spPr>
            <p:txBody>
              <a:bodyPr wrap="none" rtlCol="0">
                <a:spAutoFit/>
              </a:bodyPr>
              <a:lstStyle/>
              <a:p>
                <a:r>
                  <a:rPr lang="en-US" dirty="0"/>
                  <a:t>1.5</a:t>
                </a:r>
              </a:p>
            </p:txBody>
          </p:sp>
          <p:sp>
            <p:nvSpPr>
              <p:cNvPr id="48" name="47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49" name="48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50" name="49 CuadroTexto"/>
              <p:cNvSpPr txBox="1"/>
              <p:nvPr/>
            </p:nvSpPr>
            <p:spPr>
              <a:xfrm>
                <a:off x="1991398" y="5433644"/>
                <a:ext cx="979755" cy="369332"/>
              </a:xfrm>
              <a:prstGeom prst="rect">
                <a:avLst/>
              </a:prstGeom>
              <a:noFill/>
            </p:spPr>
            <p:txBody>
              <a:bodyPr wrap="none" rtlCol="0">
                <a:spAutoFit/>
              </a:bodyPr>
              <a:lstStyle/>
              <a:p>
                <a:r>
                  <a:rPr lang="en-US" b="1" dirty="0"/>
                  <a:t>Human</a:t>
                </a:r>
              </a:p>
            </p:txBody>
          </p:sp>
          <p:sp>
            <p:nvSpPr>
              <p:cNvPr id="51" name="50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52" name="51 CuadroTexto"/>
              <p:cNvSpPr txBox="1"/>
              <p:nvPr/>
            </p:nvSpPr>
            <p:spPr>
              <a:xfrm>
                <a:off x="9018306" y="3721948"/>
                <a:ext cx="633507" cy="369332"/>
              </a:xfrm>
              <a:prstGeom prst="rect">
                <a:avLst/>
              </a:prstGeom>
              <a:noFill/>
            </p:spPr>
            <p:txBody>
              <a:bodyPr wrap="none" rtlCol="0">
                <a:spAutoFit/>
              </a:bodyPr>
              <a:lstStyle/>
              <a:p>
                <a:r>
                  <a:rPr lang="en-US" b="1" dirty="0"/>
                  <a:t>Seal</a:t>
                </a:r>
              </a:p>
            </p:txBody>
          </p:sp>
        </p:grpSp>
        <p:cxnSp>
          <p:nvCxnSpPr>
            <p:cNvPr id="27" name="26 Conector recto"/>
            <p:cNvCxnSpPr/>
            <p:nvPr/>
          </p:nvCxnSpPr>
          <p:spPr>
            <a:xfrm flipV="1">
              <a:off x="3165230" y="5372118"/>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V="1">
              <a:off x="8197690" y="3672068"/>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28 Elipse"/>
            <p:cNvSpPr/>
            <p:nvPr/>
          </p:nvSpPr>
          <p:spPr>
            <a:xfrm>
              <a:off x="2883876" y="58183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29 Elipse"/>
            <p:cNvSpPr/>
            <p:nvPr/>
          </p:nvSpPr>
          <p:spPr>
            <a:xfrm>
              <a:off x="9165026" y="3428871"/>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30 CuadroTexto"/>
            <p:cNvSpPr txBox="1"/>
            <p:nvPr/>
          </p:nvSpPr>
          <p:spPr>
            <a:xfrm>
              <a:off x="3651738" y="5638794"/>
              <a:ext cx="300082" cy="369332"/>
            </a:xfrm>
            <a:prstGeom prst="rect">
              <a:avLst/>
            </a:prstGeom>
            <a:noFill/>
          </p:spPr>
          <p:txBody>
            <a:bodyPr wrap="none" rtlCol="0">
              <a:spAutoFit/>
            </a:bodyPr>
            <a:lstStyle/>
            <a:p>
              <a:r>
                <a:rPr lang="en-US" dirty="0"/>
                <a:t>1</a:t>
              </a:r>
            </a:p>
          </p:txBody>
        </p:sp>
        <p:sp>
          <p:nvSpPr>
            <p:cNvPr id="32" name="31 CuadroTexto"/>
            <p:cNvSpPr txBox="1"/>
            <p:nvPr/>
          </p:nvSpPr>
          <p:spPr>
            <a:xfrm>
              <a:off x="8252029" y="3530766"/>
              <a:ext cx="473206" cy="369332"/>
            </a:xfrm>
            <a:prstGeom prst="rect">
              <a:avLst/>
            </a:prstGeom>
            <a:noFill/>
          </p:spPr>
          <p:txBody>
            <a:bodyPr wrap="none" rtlCol="0">
              <a:spAutoFit/>
            </a:bodyPr>
            <a:lstStyle/>
            <a:p>
              <a:r>
                <a:rPr lang="en-US" dirty="0"/>
                <a:t>0.5</a:t>
              </a:r>
            </a:p>
          </p:txBody>
        </p:sp>
      </p:grpSp>
      <p:sp>
        <p:nvSpPr>
          <p:cNvPr id="53"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20</a:t>
            </a:fld>
            <a:endParaRPr lang="ca-ES" dirty="0"/>
          </a:p>
        </p:txBody>
      </p:sp>
    </p:spTree>
    <p:extLst>
      <p:ext uri="{BB962C8B-B14F-4D97-AF65-F5344CB8AC3E}">
        <p14:creationId xmlns:p14="http://schemas.microsoft.com/office/powerpoint/2010/main" val="415513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Outline</a:t>
            </a:r>
          </a:p>
        </p:txBody>
      </p:sp>
      <p:sp>
        <p:nvSpPr>
          <p:cNvPr id="3" name="2 Marcador de contenido"/>
          <p:cNvSpPr>
            <a:spLocks noGrp="1"/>
          </p:cNvSpPr>
          <p:nvPr>
            <p:ph idx="1"/>
          </p:nvPr>
        </p:nvSpPr>
        <p:spPr>
          <a:xfrm>
            <a:off x="1219200" y="1542144"/>
            <a:ext cx="10972800" cy="4525963"/>
          </a:xfrm>
        </p:spPr>
        <p:txBody>
          <a:bodyPr/>
          <a:lstStyle/>
          <a:p>
            <a:r>
              <a:rPr lang="en-US" dirty="0"/>
              <a:t>Transforming Distance Matrices into Evolutionary Trees</a:t>
            </a:r>
          </a:p>
          <a:p>
            <a:r>
              <a:rPr lang="en-US" b="1" dirty="0"/>
              <a:t>Toward an Algorithm for Distance-Based Phylogeny Construction</a:t>
            </a:r>
          </a:p>
          <a:p>
            <a:r>
              <a:rPr lang="en-US" dirty="0"/>
              <a:t>Additive Phylogeny</a:t>
            </a:r>
            <a:endParaRPr lang="en-US" b="1" dirty="0"/>
          </a:p>
          <a:p>
            <a:r>
              <a:rPr lang="en-US" dirty="0" err="1"/>
              <a:t>Ultrametric</a:t>
            </a:r>
            <a:r>
              <a:rPr lang="en-US" dirty="0"/>
              <a:t> Evolutionary Trees (UPGMA reconstruction)</a:t>
            </a:r>
          </a:p>
          <a:p>
            <a:r>
              <a:rPr lang="en-US" dirty="0"/>
              <a:t>The </a:t>
            </a:r>
            <a:r>
              <a:rPr lang="en-US" dirty="0" err="1"/>
              <a:t>Neibour</a:t>
            </a:r>
            <a:r>
              <a:rPr lang="en-US" dirty="0"/>
              <a:t>-Joining Algorithm</a:t>
            </a:r>
          </a:p>
          <a:p>
            <a:r>
              <a:rPr lang="en-US" dirty="0"/>
              <a:t>Using Least-Squares to construct Distance-Based Phylogenies</a:t>
            </a:r>
          </a:p>
          <a:p>
            <a:pPr marL="0" indent="0">
              <a:buNone/>
            </a:pPr>
            <a:endParaRPr lang="en-US" dirty="0"/>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21</a:t>
            </a:fld>
            <a:endParaRPr lang="ca-ES" dirty="0"/>
          </a:p>
        </p:txBody>
      </p:sp>
    </p:spTree>
    <p:extLst>
      <p:ext uri="{BB962C8B-B14F-4D97-AF65-F5344CB8AC3E}">
        <p14:creationId xmlns:p14="http://schemas.microsoft.com/office/powerpoint/2010/main" val="2501783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2002313611"/>
              </p:ext>
            </p:extLst>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solidFill>
                            <a:srgbClr val="C00000"/>
                          </a:solidFill>
                        </a:rPr>
                        <a:t>Whale</a:t>
                      </a: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solidFill>
                            <a:srgbClr val="C00000"/>
                          </a:solidFill>
                        </a:rPr>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3075061" y="4065910"/>
            <a:ext cx="6041307" cy="1490874"/>
            <a:chOff x="2922661" y="4065910"/>
            <a:chExt cx="6041307" cy="1490874"/>
          </a:xfrm>
        </p:grpSpPr>
        <p:sp>
          <p:nvSpPr>
            <p:cNvPr id="6" name="5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789978" y="4103074"/>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p:nvPr/>
          </p:nvCxnSpPr>
          <p:spPr>
            <a:xfrm>
              <a:off x="4267200" y="4353232"/>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9" idx="2"/>
            </p:cNvCxnSpPr>
            <p:nvPr/>
          </p:nvCxnSpPr>
          <p:spPr>
            <a:xfrm flipV="1">
              <a:off x="4267200" y="4783014"/>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6828693" y="4786983"/>
              <a:ext cx="973016" cy="42978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a:endCxn id="10" idx="2"/>
            </p:cNvCxnSpPr>
            <p:nvPr/>
          </p:nvCxnSpPr>
          <p:spPr>
            <a:xfrm flipV="1">
              <a:off x="5533293" y="4783013"/>
              <a:ext cx="1014046" cy="3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4668144" y="4103075"/>
              <a:ext cx="300082" cy="369332"/>
            </a:xfrm>
            <a:prstGeom prst="rect">
              <a:avLst/>
            </a:prstGeom>
            <a:noFill/>
          </p:spPr>
          <p:txBody>
            <a:bodyPr wrap="none" rtlCol="0">
              <a:spAutoFit/>
            </a:bodyPr>
            <a:lstStyle/>
            <a:p>
              <a:r>
                <a:rPr lang="en-US" dirty="0"/>
                <a:t>1</a:t>
              </a:r>
            </a:p>
          </p:txBody>
        </p:sp>
        <p:sp>
          <p:nvSpPr>
            <p:cNvPr id="26" name="25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27" name="26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28" name="27 CuadroTexto"/>
            <p:cNvSpPr txBox="1"/>
            <p:nvPr/>
          </p:nvSpPr>
          <p:spPr>
            <a:xfrm>
              <a:off x="7063148" y="4103075"/>
              <a:ext cx="300082" cy="369332"/>
            </a:xfrm>
            <a:prstGeom prst="rect">
              <a:avLst/>
            </a:prstGeom>
            <a:noFill/>
          </p:spPr>
          <p:txBody>
            <a:bodyPr wrap="none" rtlCol="0">
              <a:spAutoFit/>
            </a:bodyPr>
            <a:lstStyle/>
            <a:p>
              <a:r>
                <a:rPr lang="en-US" b="1" dirty="0">
                  <a:solidFill>
                    <a:srgbClr val="C00000"/>
                  </a:solidFill>
                </a:rPr>
                <a:t>2</a:t>
              </a:r>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solidFill>
                    <a:srgbClr val="C00000"/>
                  </a:solidFill>
                </a:rPr>
                <a:t>0</a:t>
              </a:r>
            </a:p>
          </p:txBody>
        </p:sp>
        <p:sp>
          <p:nvSpPr>
            <p:cNvPr id="25" name="24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31" name="30 CuadroTexto"/>
            <p:cNvSpPr txBox="1"/>
            <p:nvPr/>
          </p:nvSpPr>
          <p:spPr>
            <a:xfrm>
              <a:off x="2928516" y="5123986"/>
              <a:ext cx="979755" cy="369332"/>
            </a:xfrm>
            <a:prstGeom prst="rect">
              <a:avLst/>
            </a:prstGeom>
            <a:noFill/>
          </p:spPr>
          <p:txBody>
            <a:bodyPr wrap="none" rtlCol="0">
              <a:spAutoFit/>
            </a:bodyPr>
            <a:lstStyle/>
            <a:p>
              <a:r>
                <a:rPr lang="en-US" b="1" dirty="0"/>
                <a:t>Human</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solidFill>
                    <a:srgbClr val="C00000"/>
                  </a:solidFill>
                </a:rPr>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solidFill>
                    <a:srgbClr val="C00000"/>
                  </a:solidFill>
                </a:rPr>
                <a:t>Seal</a:t>
              </a:r>
            </a:p>
          </p:txBody>
        </p:sp>
      </p:grpSp>
      <p:sp>
        <p:nvSpPr>
          <p:cNvPr id="3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22</a:t>
            </a:fld>
            <a:endParaRPr lang="ca-ES" dirty="0"/>
          </a:p>
        </p:txBody>
      </p:sp>
      <p:sp>
        <p:nvSpPr>
          <p:cNvPr id="3" name="2 Rectángulo"/>
          <p:cNvSpPr/>
          <p:nvPr/>
        </p:nvSpPr>
        <p:spPr>
          <a:xfrm>
            <a:off x="3080917" y="5835227"/>
            <a:ext cx="6638048" cy="707886"/>
          </a:xfrm>
          <a:prstGeom prst="rect">
            <a:avLst/>
          </a:prstGeom>
        </p:spPr>
        <p:txBody>
          <a:bodyPr wrap="square">
            <a:spAutoFit/>
          </a:bodyPr>
          <a:lstStyle/>
          <a:p>
            <a:r>
              <a:rPr lang="en-US" sz="2000" dirty="0">
                <a:solidFill>
                  <a:prstClr val="black"/>
                </a:solidFill>
                <a:latin typeface="+mj-lt"/>
              </a:rPr>
              <a:t>The minimum element of this matrix corresponds to two leaves that are next to each other on the tree.</a:t>
            </a:r>
            <a:endParaRPr lang="en-US" sz="2000" dirty="0">
              <a:latin typeface="+mj-lt"/>
            </a:endParaRPr>
          </a:p>
        </p:txBody>
      </p:sp>
    </p:spTree>
    <p:extLst>
      <p:ext uri="{BB962C8B-B14F-4D97-AF65-F5344CB8AC3E}">
        <p14:creationId xmlns:p14="http://schemas.microsoft.com/office/powerpoint/2010/main" val="2653749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927974683"/>
              </p:ext>
            </p:extLst>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solidFill>
                            <a:srgbClr val="C00000"/>
                          </a:solidFill>
                        </a:rPr>
                        <a:t>Whale</a:t>
                      </a: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solidFill>
                            <a:srgbClr val="C00000"/>
                          </a:solidFill>
                        </a:rPr>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11" name="10 Elipse"/>
            <p:cNvSpPr/>
            <p:nvPr/>
          </p:nvSpPr>
          <p:spPr>
            <a:xfrm>
              <a:off x="7789978" y="4103074"/>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3148" y="4103075"/>
              <a:ext cx="287258" cy="369332"/>
            </a:xfrm>
            <a:prstGeom prst="rect">
              <a:avLst/>
            </a:prstGeom>
            <a:noFill/>
          </p:spPr>
          <p:txBody>
            <a:bodyPr wrap="none" rtlCol="0">
              <a:spAutoFit/>
            </a:bodyPr>
            <a:lstStyle/>
            <a:p>
              <a:r>
                <a:rPr lang="en-US" b="1" dirty="0"/>
                <a:t>?</a:t>
              </a:r>
            </a:p>
          </p:txBody>
        </p:sp>
        <p:sp>
          <p:nvSpPr>
            <p:cNvPr id="29" name="28 CuadroTexto"/>
            <p:cNvSpPr txBox="1"/>
            <p:nvPr/>
          </p:nvSpPr>
          <p:spPr>
            <a:xfrm>
              <a:off x="7115902" y="5068284"/>
              <a:ext cx="287258" cy="369332"/>
            </a:xfrm>
            <a:prstGeom prst="rect">
              <a:avLst/>
            </a:prstGeom>
            <a:noFill/>
          </p:spPr>
          <p:txBody>
            <a:bodyPr wrap="none" rtlCol="0">
              <a:spAutoFit/>
            </a:bodyPr>
            <a:lstStyle/>
            <a:p>
              <a:r>
                <a:rPr lang="en-US" b="1" dirty="0"/>
                <a:t>?</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solidFill>
                    <a:srgbClr val="C00000"/>
                  </a:solidFill>
                </a:rPr>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solidFill>
                    <a:srgbClr val="C00000"/>
                  </a:solidFill>
                </a:rPr>
                <a:t>Seal</a:t>
              </a:r>
            </a:p>
          </p:txBody>
        </p:sp>
      </p:grpSp>
      <p:sp>
        <p:nvSpPr>
          <p:cNvPr id="14" name="34 CuadroTexto"/>
          <p:cNvSpPr txBox="1"/>
          <p:nvPr/>
        </p:nvSpPr>
        <p:spPr>
          <a:xfrm>
            <a:off x="389467" y="5675902"/>
            <a:ext cx="11548533" cy="769441"/>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Let’s pretend that we don’t know the tree that fits the distance matrix, and see if we can use the fact, that seal and whale are neighbors in order to reconstruct the tree.</a:t>
            </a:r>
          </a:p>
        </p:txBody>
      </p:sp>
      <p:sp>
        <p:nvSpPr>
          <p:cNvPr id="1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23</a:t>
            </a:fld>
            <a:endParaRPr lang="ca-ES" dirty="0"/>
          </a:p>
        </p:txBody>
      </p:sp>
    </p:spTree>
    <p:extLst>
      <p:ext uri="{BB962C8B-B14F-4D97-AF65-F5344CB8AC3E}">
        <p14:creationId xmlns:p14="http://schemas.microsoft.com/office/powerpoint/2010/main" val="740743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Toward a Recursive Algorithm</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414" y="1576170"/>
            <a:ext cx="7643399" cy="278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48 CuadroTexto"/>
          <p:cNvSpPr txBox="1"/>
          <p:nvPr/>
        </p:nvSpPr>
        <p:spPr>
          <a:xfrm>
            <a:off x="3415513" y="1840658"/>
            <a:ext cx="723275" cy="523220"/>
          </a:xfrm>
          <a:prstGeom prst="rect">
            <a:avLst/>
          </a:prstGeom>
          <a:noFill/>
        </p:spPr>
        <p:txBody>
          <a:bodyPr wrap="none" rtlCol="0">
            <a:spAutoFit/>
          </a:bodyPr>
          <a:lstStyle/>
          <a:p>
            <a:r>
              <a:rPr lang="en-US" sz="2800" b="1" i="1" dirty="0" err="1">
                <a:solidFill>
                  <a:srgbClr val="7030A0"/>
                </a:solidFill>
              </a:rPr>
              <a:t>d</a:t>
            </a:r>
            <a:r>
              <a:rPr lang="en-US" sz="2800" b="1" i="1" baseline="-25000" dirty="0" err="1">
                <a:solidFill>
                  <a:srgbClr val="7030A0"/>
                </a:solidFill>
              </a:rPr>
              <a:t>i,m</a:t>
            </a:r>
            <a:endParaRPr lang="en-US" sz="2800" b="1" i="1" baseline="-25000" dirty="0">
              <a:solidFill>
                <a:srgbClr val="7030A0"/>
              </a:solidFill>
            </a:endParaRPr>
          </a:p>
        </p:txBody>
      </p:sp>
      <p:sp>
        <p:nvSpPr>
          <p:cNvPr id="50" name="49 CuadroTexto"/>
          <p:cNvSpPr txBox="1"/>
          <p:nvPr/>
        </p:nvSpPr>
        <p:spPr>
          <a:xfrm>
            <a:off x="3482260" y="3593423"/>
            <a:ext cx="723275" cy="523220"/>
          </a:xfrm>
          <a:prstGeom prst="rect">
            <a:avLst/>
          </a:prstGeom>
          <a:noFill/>
        </p:spPr>
        <p:txBody>
          <a:bodyPr wrap="none" rtlCol="0">
            <a:spAutoFit/>
          </a:bodyPr>
          <a:lstStyle/>
          <a:p>
            <a:r>
              <a:rPr lang="en-US" sz="2800" b="1" i="1" dirty="0" err="1">
                <a:solidFill>
                  <a:srgbClr val="00B050"/>
                </a:solidFill>
              </a:rPr>
              <a:t>d</a:t>
            </a:r>
            <a:r>
              <a:rPr lang="en-US" sz="2800" b="1" i="1" baseline="-25000" dirty="0" err="1">
                <a:solidFill>
                  <a:srgbClr val="00B050"/>
                </a:solidFill>
              </a:rPr>
              <a:t>j,m</a:t>
            </a:r>
            <a:endParaRPr lang="en-US" sz="2800" b="1" i="1" baseline="-25000" dirty="0">
              <a:solidFill>
                <a:srgbClr val="00B050"/>
              </a:solidFill>
            </a:endParaRPr>
          </a:p>
        </p:txBody>
      </p:sp>
      <p:sp>
        <p:nvSpPr>
          <p:cNvPr id="51" name="50 CuadroTexto"/>
          <p:cNvSpPr txBox="1"/>
          <p:nvPr/>
        </p:nvSpPr>
        <p:spPr>
          <a:xfrm>
            <a:off x="6451097" y="2143298"/>
            <a:ext cx="776175" cy="523220"/>
          </a:xfrm>
          <a:prstGeom prst="rect">
            <a:avLst/>
          </a:prstGeom>
          <a:noFill/>
        </p:spPr>
        <p:txBody>
          <a:bodyPr wrap="none" rtlCol="0">
            <a:spAutoFit/>
          </a:bodyPr>
          <a:lstStyle/>
          <a:p>
            <a:r>
              <a:rPr lang="en-US" sz="2800" b="1" i="1" dirty="0" err="1">
                <a:solidFill>
                  <a:srgbClr val="C00000"/>
                </a:solidFill>
              </a:rPr>
              <a:t>d</a:t>
            </a:r>
            <a:r>
              <a:rPr lang="en-US" sz="2800" b="1" i="1" baseline="-25000" dirty="0" err="1">
                <a:solidFill>
                  <a:srgbClr val="C00000"/>
                </a:solidFill>
              </a:rPr>
              <a:t>k,m</a:t>
            </a:r>
            <a:endParaRPr lang="en-US" sz="2800" b="1" i="1" baseline="-25000" dirty="0">
              <a:solidFill>
                <a:srgbClr val="C00000"/>
              </a:solidFill>
            </a:endParaRPr>
          </a:p>
        </p:txBody>
      </p:sp>
      <p:sp>
        <p:nvSpPr>
          <p:cNvPr id="7" name="34 CuadroTexto"/>
          <p:cNvSpPr txBox="1"/>
          <p:nvPr/>
        </p:nvSpPr>
        <p:spPr>
          <a:xfrm>
            <a:off x="389467" y="5675902"/>
            <a:ext cx="11548533" cy="707886"/>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000" dirty="0">
                <a:latin typeface="+mj-lt"/>
              </a:rPr>
              <a:t>A tree with neighboring leaves</a:t>
            </a:r>
            <a:r>
              <a:rPr lang="en-US" sz="2000" b="1" dirty="0">
                <a:latin typeface="+mj-lt"/>
              </a:rPr>
              <a:t> </a:t>
            </a:r>
            <a:r>
              <a:rPr lang="en-US" sz="2000" b="1" i="1" dirty="0" err="1">
                <a:latin typeface="+mj-lt"/>
              </a:rPr>
              <a:t>i</a:t>
            </a:r>
            <a:r>
              <a:rPr lang="en-US" sz="2000" b="1" dirty="0">
                <a:latin typeface="+mj-lt"/>
              </a:rPr>
              <a:t> </a:t>
            </a:r>
            <a:r>
              <a:rPr lang="en-US" sz="2000" dirty="0">
                <a:latin typeface="+mj-lt"/>
              </a:rPr>
              <a:t>and </a:t>
            </a:r>
            <a:r>
              <a:rPr lang="en-US" sz="2000" b="1" i="1" dirty="0">
                <a:latin typeface="+mj-lt"/>
              </a:rPr>
              <a:t>j</a:t>
            </a:r>
            <a:r>
              <a:rPr lang="en-US" sz="2000" dirty="0">
                <a:latin typeface="+mj-lt"/>
              </a:rPr>
              <a:t> that share a parent </a:t>
            </a:r>
            <a:r>
              <a:rPr lang="en-US" sz="2000" b="1" i="1" dirty="0">
                <a:latin typeface="+mj-lt"/>
              </a:rPr>
              <a:t>m</a:t>
            </a:r>
            <a:r>
              <a:rPr lang="en-US" sz="2000" dirty="0">
                <a:latin typeface="+mj-lt"/>
              </a:rPr>
              <a:t>. We try to reconstruct the </a:t>
            </a:r>
            <a:r>
              <a:rPr lang="en-US" sz="2000" b="1" i="1" dirty="0">
                <a:solidFill>
                  <a:srgbClr val="00B050"/>
                </a:solidFill>
                <a:latin typeface="+mj-lt"/>
              </a:rPr>
              <a:t>green</a:t>
            </a:r>
            <a:r>
              <a:rPr lang="en-US" sz="2000" dirty="0">
                <a:latin typeface="+mj-lt"/>
              </a:rPr>
              <a:t> and </a:t>
            </a:r>
            <a:r>
              <a:rPr lang="en-US" sz="2000" b="1" i="1" dirty="0">
                <a:solidFill>
                  <a:srgbClr val="7030A0"/>
                </a:solidFill>
                <a:latin typeface="+mj-lt"/>
              </a:rPr>
              <a:t>purple</a:t>
            </a:r>
            <a:r>
              <a:rPr lang="en-US" sz="2000" dirty="0">
                <a:latin typeface="+mj-lt"/>
              </a:rPr>
              <a:t> distances. But if </a:t>
            </a:r>
            <a:r>
              <a:rPr lang="en-US" sz="2000" b="1" i="1" dirty="0">
                <a:latin typeface="+mj-lt"/>
              </a:rPr>
              <a:t>k</a:t>
            </a:r>
            <a:r>
              <a:rPr lang="en-US" sz="2000" dirty="0">
                <a:latin typeface="+mj-lt"/>
              </a:rPr>
              <a:t> is some other leaf in the tree, the </a:t>
            </a:r>
            <a:r>
              <a:rPr lang="en-US" sz="2000" b="1" i="1" dirty="0">
                <a:solidFill>
                  <a:srgbClr val="C00000"/>
                </a:solidFill>
                <a:latin typeface="+mj-lt"/>
              </a:rPr>
              <a:t>red</a:t>
            </a:r>
            <a:r>
              <a:rPr lang="en-US" sz="2000" i="1" dirty="0">
                <a:latin typeface="+mj-lt"/>
              </a:rPr>
              <a:t> </a:t>
            </a:r>
            <a:r>
              <a:rPr lang="en-US" sz="2000" dirty="0">
                <a:latin typeface="+mj-lt"/>
              </a:rPr>
              <a:t>distance will help us out. </a:t>
            </a:r>
          </a:p>
        </p:txBody>
      </p:sp>
      <p:sp>
        <p:nvSpPr>
          <p:cNvPr id="8"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24</a:t>
            </a:fld>
            <a:endParaRPr lang="ca-ES" dirty="0"/>
          </a:p>
        </p:txBody>
      </p:sp>
    </p:spTree>
    <p:extLst>
      <p:ext uri="{BB962C8B-B14F-4D97-AF65-F5344CB8AC3E}">
        <p14:creationId xmlns:p14="http://schemas.microsoft.com/office/powerpoint/2010/main" val="2192094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Toward a Recursive Algorithm</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601" y="1030083"/>
            <a:ext cx="7643399" cy="278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48 CuadroTexto"/>
          <p:cNvSpPr txBox="1"/>
          <p:nvPr/>
        </p:nvSpPr>
        <p:spPr>
          <a:xfrm>
            <a:off x="4883132" y="1445344"/>
            <a:ext cx="2534668" cy="523220"/>
          </a:xfrm>
          <a:prstGeom prst="rect">
            <a:avLst/>
          </a:prstGeom>
          <a:noFill/>
        </p:spPr>
        <p:txBody>
          <a:bodyPr wrap="none" rtlCol="0">
            <a:spAutoFit/>
          </a:bodyPr>
          <a:lstStyle/>
          <a:p>
            <a:r>
              <a:rPr lang="en-US" sz="2800" b="1" i="1" dirty="0" err="1"/>
              <a:t>d</a:t>
            </a:r>
            <a:r>
              <a:rPr lang="en-US" sz="2800" b="1" i="1" baseline="-25000" dirty="0" err="1"/>
              <a:t>i,k</a:t>
            </a:r>
            <a:r>
              <a:rPr lang="en-US" sz="2800" b="1" i="1" baseline="-25000" dirty="0"/>
              <a:t> </a:t>
            </a:r>
            <a:r>
              <a:rPr lang="en-US" sz="2800" b="1" dirty="0"/>
              <a:t>=</a:t>
            </a:r>
            <a:r>
              <a:rPr lang="en-US" sz="2800" b="1" dirty="0">
                <a:solidFill>
                  <a:srgbClr val="7030A0"/>
                </a:solidFill>
              </a:rPr>
              <a:t> </a:t>
            </a:r>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i="1" dirty="0"/>
              <a:t>+ </a:t>
            </a:r>
            <a:r>
              <a:rPr lang="en-US" sz="2800" b="1" i="1" dirty="0" err="1">
                <a:solidFill>
                  <a:srgbClr val="C00000"/>
                </a:solidFill>
              </a:rPr>
              <a:t>d</a:t>
            </a:r>
            <a:r>
              <a:rPr lang="en-US" sz="2800" b="1" i="1" baseline="-25000" dirty="0" err="1">
                <a:solidFill>
                  <a:srgbClr val="C00000"/>
                </a:solidFill>
              </a:rPr>
              <a:t>k,m</a:t>
            </a:r>
            <a:r>
              <a:rPr lang="en-US" sz="2800" b="1" i="1" dirty="0"/>
              <a:t> </a:t>
            </a:r>
            <a:endParaRPr lang="en-US" sz="2800" b="1" dirty="0"/>
          </a:p>
        </p:txBody>
      </p:sp>
      <p:sp>
        <p:nvSpPr>
          <p:cNvPr id="7" name="6 CuadroTexto"/>
          <p:cNvSpPr txBox="1"/>
          <p:nvPr/>
        </p:nvSpPr>
        <p:spPr>
          <a:xfrm>
            <a:off x="4849966" y="2912273"/>
            <a:ext cx="2534668" cy="523220"/>
          </a:xfrm>
          <a:prstGeom prst="rect">
            <a:avLst/>
          </a:prstGeom>
          <a:noFill/>
        </p:spPr>
        <p:txBody>
          <a:bodyPr wrap="none" rtlCol="0">
            <a:spAutoFit/>
          </a:bodyPr>
          <a:lstStyle/>
          <a:p>
            <a:r>
              <a:rPr lang="en-US" sz="2800" b="1" i="1" dirty="0" err="1"/>
              <a:t>d</a:t>
            </a:r>
            <a:r>
              <a:rPr lang="en-US" sz="2800" b="1" i="1" baseline="-25000" dirty="0" err="1"/>
              <a:t>j,k</a:t>
            </a:r>
            <a:r>
              <a:rPr lang="en-US" sz="2800" b="1" i="1" baseline="-25000" dirty="0"/>
              <a:t> </a:t>
            </a:r>
            <a:r>
              <a:rPr lang="en-US" sz="2800" b="1" dirty="0"/>
              <a:t>=</a:t>
            </a:r>
            <a:r>
              <a:rPr lang="en-US" sz="2800" b="1" dirty="0">
                <a:solidFill>
                  <a:srgbClr val="7030A0"/>
                </a:solidFill>
              </a:rPr>
              <a:t> </a:t>
            </a:r>
            <a:r>
              <a:rPr lang="en-US" sz="2800" b="1" i="1" dirty="0" err="1">
                <a:solidFill>
                  <a:srgbClr val="00B050"/>
                </a:solidFill>
              </a:rPr>
              <a:t>d</a:t>
            </a:r>
            <a:r>
              <a:rPr lang="en-US" sz="2800" b="1" i="1" baseline="-25000" dirty="0" err="1">
                <a:solidFill>
                  <a:srgbClr val="00B050"/>
                </a:solidFill>
              </a:rPr>
              <a:t>j,m</a:t>
            </a:r>
            <a:r>
              <a:rPr lang="en-US" sz="2800" b="1" i="1" baseline="-25000" dirty="0">
                <a:solidFill>
                  <a:srgbClr val="7030A0"/>
                </a:solidFill>
              </a:rPr>
              <a:t> </a:t>
            </a:r>
            <a:r>
              <a:rPr lang="en-US" sz="2800" b="1" i="1" dirty="0"/>
              <a:t>+ </a:t>
            </a:r>
            <a:r>
              <a:rPr lang="en-US" sz="2800" b="1" i="1" dirty="0" err="1">
                <a:solidFill>
                  <a:srgbClr val="C00000"/>
                </a:solidFill>
              </a:rPr>
              <a:t>d</a:t>
            </a:r>
            <a:r>
              <a:rPr lang="en-US" sz="2800" b="1" i="1" baseline="-25000" dirty="0" err="1">
                <a:solidFill>
                  <a:srgbClr val="C00000"/>
                </a:solidFill>
              </a:rPr>
              <a:t>k,m</a:t>
            </a:r>
            <a:r>
              <a:rPr lang="en-US" sz="2800" b="1" i="1" dirty="0"/>
              <a:t> </a:t>
            </a:r>
            <a:endParaRPr lang="en-US" sz="2800" b="1" dirty="0"/>
          </a:p>
        </p:txBody>
      </p:sp>
      <p:sp>
        <p:nvSpPr>
          <p:cNvPr id="8" name="7 CuadroTexto"/>
          <p:cNvSpPr txBox="1"/>
          <p:nvPr/>
        </p:nvSpPr>
        <p:spPr>
          <a:xfrm>
            <a:off x="212427" y="2162916"/>
            <a:ext cx="2428870" cy="523220"/>
          </a:xfrm>
          <a:prstGeom prst="rect">
            <a:avLst/>
          </a:prstGeom>
          <a:noFill/>
        </p:spPr>
        <p:txBody>
          <a:bodyPr wrap="none" rtlCol="0">
            <a:spAutoFit/>
          </a:bodyPr>
          <a:lstStyle/>
          <a:p>
            <a:r>
              <a:rPr lang="en-US" sz="2800" b="1" i="1" dirty="0" err="1"/>
              <a:t>d</a:t>
            </a:r>
            <a:r>
              <a:rPr lang="en-US" sz="2800" b="1" i="1" baseline="-25000" dirty="0" err="1"/>
              <a:t>i,j</a:t>
            </a:r>
            <a:r>
              <a:rPr lang="en-US" sz="2800" b="1" i="1" baseline="-25000" dirty="0"/>
              <a:t> </a:t>
            </a:r>
            <a:r>
              <a:rPr lang="en-US" sz="2800" b="1" dirty="0"/>
              <a:t>=</a:t>
            </a:r>
            <a:r>
              <a:rPr lang="en-US" sz="2800" b="1" dirty="0">
                <a:solidFill>
                  <a:srgbClr val="7030A0"/>
                </a:solidFill>
              </a:rPr>
              <a:t> </a:t>
            </a:r>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i="1" dirty="0"/>
              <a:t>+ </a:t>
            </a:r>
            <a:r>
              <a:rPr lang="en-US" sz="2800" b="1" i="1" dirty="0" err="1">
                <a:solidFill>
                  <a:srgbClr val="00B050"/>
                </a:solidFill>
              </a:rPr>
              <a:t>d</a:t>
            </a:r>
            <a:r>
              <a:rPr lang="en-US" sz="2800" b="1" i="1" baseline="-25000" dirty="0" err="1">
                <a:solidFill>
                  <a:srgbClr val="00B050"/>
                </a:solidFill>
              </a:rPr>
              <a:t>j,m</a:t>
            </a:r>
            <a:r>
              <a:rPr lang="en-US" sz="2800" b="1" i="1" dirty="0"/>
              <a:t> </a:t>
            </a:r>
            <a:endParaRPr lang="en-US" sz="2800" b="1" dirty="0"/>
          </a:p>
        </p:txBody>
      </p:sp>
      <p:sp>
        <p:nvSpPr>
          <p:cNvPr id="9"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25</a:t>
            </a:fld>
            <a:endParaRPr lang="ca-ES" dirty="0"/>
          </a:p>
        </p:txBody>
      </p:sp>
    </p:spTree>
    <p:extLst>
      <p:ext uri="{BB962C8B-B14F-4D97-AF65-F5344CB8AC3E}">
        <p14:creationId xmlns:p14="http://schemas.microsoft.com/office/powerpoint/2010/main" val="4140930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Toward a Recursive Algorithm</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601" y="1030083"/>
            <a:ext cx="7643399" cy="278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48 CuadroTexto"/>
          <p:cNvSpPr txBox="1"/>
          <p:nvPr/>
        </p:nvSpPr>
        <p:spPr>
          <a:xfrm>
            <a:off x="4883132" y="1445344"/>
            <a:ext cx="2534668" cy="523220"/>
          </a:xfrm>
          <a:prstGeom prst="rect">
            <a:avLst/>
          </a:prstGeom>
          <a:noFill/>
        </p:spPr>
        <p:txBody>
          <a:bodyPr wrap="none" rtlCol="0">
            <a:spAutoFit/>
          </a:bodyPr>
          <a:lstStyle/>
          <a:p>
            <a:r>
              <a:rPr lang="en-US" sz="2800" b="1" i="1" dirty="0" err="1"/>
              <a:t>d</a:t>
            </a:r>
            <a:r>
              <a:rPr lang="en-US" sz="2800" b="1" i="1" baseline="-25000" dirty="0" err="1"/>
              <a:t>i,k</a:t>
            </a:r>
            <a:r>
              <a:rPr lang="en-US" sz="2800" b="1" i="1" baseline="-25000" dirty="0"/>
              <a:t> </a:t>
            </a:r>
            <a:r>
              <a:rPr lang="en-US" sz="2800" b="1" dirty="0"/>
              <a:t>=</a:t>
            </a:r>
            <a:r>
              <a:rPr lang="en-US" sz="2800" b="1" dirty="0">
                <a:solidFill>
                  <a:srgbClr val="7030A0"/>
                </a:solidFill>
              </a:rPr>
              <a:t> </a:t>
            </a:r>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i="1" dirty="0"/>
              <a:t>+ </a:t>
            </a:r>
            <a:r>
              <a:rPr lang="en-US" sz="2800" b="1" i="1" dirty="0" err="1">
                <a:solidFill>
                  <a:srgbClr val="C00000"/>
                </a:solidFill>
              </a:rPr>
              <a:t>d</a:t>
            </a:r>
            <a:r>
              <a:rPr lang="en-US" sz="2800" b="1" i="1" baseline="-25000" dirty="0" err="1">
                <a:solidFill>
                  <a:srgbClr val="C00000"/>
                </a:solidFill>
              </a:rPr>
              <a:t>k,m</a:t>
            </a:r>
            <a:r>
              <a:rPr lang="en-US" sz="2800" b="1" i="1" dirty="0"/>
              <a:t> </a:t>
            </a:r>
            <a:endParaRPr lang="en-US" sz="2800" b="1" dirty="0"/>
          </a:p>
        </p:txBody>
      </p:sp>
      <p:sp>
        <p:nvSpPr>
          <p:cNvPr id="7" name="6 CuadroTexto"/>
          <p:cNvSpPr txBox="1"/>
          <p:nvPr/>
        </p:nvSpPr>
        <p:spPr>
          <a:xfrm>
            <a:off x="4849966" y="2912273"/>
            <a:ext cx="2534668" cy="523220"/>
          </a:xfrm>
          <a:prstGeom prst="rect">
            <a:avLst/>
          </a:prstGeom>
          <a:noFill/>
        </p:spPr>
        <p:txBody>
          <a:bodyPr wrap="none" rtlCol="0">
            <a:spAutoFit/>
          </a:bodyPr>
          <a:lstStyle/>
          <a:p>
            <a:r>
              <a:rPr lang="en-US" sz="2800" b="1" i="1" dirty="0" err="1"/>
              <a:t>d</a:t>
            </a:r>
            <a:r>
              <a:rPr lang="en-US" sz="2800" b="1" i="1" baseline="-25000" dirty="0" err="1"/>
              <a:t>j,k</a:t>
            </a:r>
            <a:r>
              <a:rPr lang="en-US" sz="2800" b="1" i="1" baseline="-25000" dirty="0"/>
              <a:t> </a:t>
            </a:r>
            <a:r>
              <a:rPr lang="en-US" sz="2800" b="1" dirty="0"/>
              <a:t>=</a:t>
            </a:r>
            <a:r>
              <a:rPr lang="en-US" sz="2800" b="1" dirty="0">
                <a:solidFill>
                  <a:srgbClr val="7030A0"/>
                </a:solidFill>
              </a:rPr>
              <a:t> </a:t>
            </a:r>
            <a:r>
              <a:rPr lang="en-US" sz="2800" b="1" i="1" dirty="0" err="1">
                <a:solidFill>
                  <a:srgbClr val="00B050"/>
                </a:solidFill>
              </a:rPr>
              <a:t>d</a:t>
            </a:r>
            <a:r>
              <a:rPr lang="en-US" sz="2800" b="1" i="1" baseline="-25000" dirty="0" err="1">
                <a:solidFill>
                  <a:srgbClr val="00B050"/>
                </a:solidFill>
              </a:rPr>
              <a:t>j,m</a:t>
            </a:r>
            <a:r>
              <a:rPr lang="en-US" sz="2800" b="1" i="1" baseline="-25000" dirty="0">
                <a:solidFill>
                  <a:srgbClr val="7030A0"/>
                </a:solidFill>
              </a:rPr>
              <a:t> </a:t>
            </a:r>
            <a:r>
              <a:rPr lang="en-US" sz="2800" b="1" i="1" dirty="0"/>
              <a:t>+ </a:t>
            </a:r>
            <a:r>
              <a:rPr lang="en-US" sz="2800" b="1" i="1" dirty="0" err="1">
                <a:solidFill>
                  <a:srgbClr val="C00000"/>
                </a:solidFill>
              </a:rPr>
              <a:t>d</a:t>
            </a:r>
            <a:r>
              <a:rPr lang="en-US" sz="2800" b="1" i="1" baseline="-25000" dirty="0" err="1">
                <a:solidFill>
                  <a:srgbClr val="C00000"/>
                </a:solidFill>
              </a:rPr>
              <a:t>k,m</a:t>
            </a:r>
            <a:r>
              <a:rPr lang="en-US" sz="2800" b="1" i="1" dirty="0"/>
              <a:t> </a:t>
            </a:r>
            <a:endParaRPr lang="en-US" sz="2800" b="1" dirty="0"/>
          </a:p>
        </p:txBody>
      </p:sp>
      <p:sp>
        <p:nvSpPr>
          <p:cNvPr id="8" name="7 CuadroTexto"/>
          <p:cNvSpPr txBox="1"/>
          <p:nvPr/>
        </p:nvSpPr>
        <p:spPr>
          <a:xfrm>
            <a:off x="212427" y="2162916"/>
            <a:ext cx="2428870" cy="523220"/>
          </a:xfrm>
          <a:prstGeom prst="rect">
            <a:avLst/>
          </a:prstGeom>
          <a:noFill/>
        </p:spPr>
        <p:txBody>
          <a:bodyPr wrap="none" rtlCol="0">
            <a:spAutoFit/>
          </a:bodyPr>
          <a:lstStyle/>
          <a:p>
            <a:r>
              <a:rPr lang="en-US" sz="2800" b="1" i="1" dirty="0" err="1"/>
              <a:t>d</a:t>
            </a:r>
            <a:r>
              <a:rPr lang="en-US" sz="2800" b="1" i="1" baseline="-25000" dirty="0" err="1"/>
              <a:t>i,j</a:t>
            </a:r>
            <a:r>
              <a:rPr lang="en-US" sz="2800" b="1" i="1" baseline="-25000" dirty="0"/>
              <a:t> </a:t>
            </a:r>
            <a:r>
              <a:rPr lang="en-US" sz="2800" b="1" dirty="0"/>
              <a:t>=</a:t>
            </a:r>
            <a:r>
              <a:rPr lang="en-US" sz="2800" b="1" dirty="0">
                <a:solidFill>
                  <a:srgbClr val="7030A0"/>
                </a:solidFill>
              </a:rPr>
              <a:t> </a:t>
            </a:r>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i="1" dirty="0"/>
              <a:t>+ </a:t>
            </a:r>
            <a:r>
              <a:rPr lang="en-US" sz="2800" b="1" i="1" dirty="0" err="1">
                <a:solidFill>
                  <a:srgbClr val="00B050"/>
                </a:solidFill>
              </a:rPr>
              <a:t>d</a:t>
            </a:r>
            <a:r>
              <a:rPr lang="en-US" sz="2800" b="1" i="1" baseline="-25000" dirty="0" err="1">
                <a:solidFill>
                  <a:srgbClr val="00B050"/>
                </a:solidFill>
              </a:rPr>
              <a:t>j,m</a:t>
            </a:r>
            <a:r>
              <a:rPr lang="en-US" sz="2800" b="1" i="1" dirty="0"/>
              <a:t> </a:t>
            </a:r>
            <a:endParaRPr lang="en-US" sz="2800" b="1" dirty="0"/>
          </a:p>
        </p:txBody>
      </p:sp>
      <p:sp>
        <p:nvSpPr>
          <p:cNvPr id="10" name="9 CuadroTexto"/>
          <p:cNvSpPr txBox="1"/>
          <p:nvPr/>
        </p:nvSpPr>
        <p:spPr>
          <a:xfrm>
            <a:off x="2318246" y="4296038"/>
            <a:ext cx="3714478" cy="523220"/>
          </a:xfrm>
          <a:prstGeom prst="rect">
            <a:avLst/>
          </a:prstGeom>
          <a:noFill/>
        </p:spPr>
        <p:txBody>
          <a:bodyPr wrap="none" rtlCol="0">
            <a:spAutoFit/>
          </a:bodyPr>
          <a:lstStyle/>
          <a:p>
            <a:r>
              <a:rPr lang="en-US" sz="2800" b="1" i="1" dirty="0" err="1">
                <a:solidFill>
                  <a:srgbClr val="C00000"/>
                </a:solidFill>
              </a:rPr>
              <a:t>d</a:t>
            </a:r>
            <a:r>
              <a:rPr lang="en-US" sz="2800" b="1" i="1" baseline="-25000" dirty="0" err="1">
                <a:solidFill>
                  <a:srgbClr val="C00000"/>
                </a:solidFill>
              </a:rPr>
              <a:t>k,m</a:t>
            </a:r>
            <a:r>
              <a:rPr lang="en-US" sz="2800" b="1" i="1" baseline="-25000" dirty="0"/>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i,k</a:t>
            </a:r>
            <a:r>
              <a:rPr lang="en-US" sz="2800" b="1" i="1" baseline="-25000" dirty="0">
                <a:solidFill>
                  <a:srgbClr val="7030A0"/>
                </a:solidFill>
              </a:rPr>
              <a:t> </a:t>
            </a:r>
            <a:r>
              <a:rPr lang="en-US" sz="2800" b="1" i="1" dirty="0"/>
              <a:t>+ </a:t>
            </a:r>
            <a:r>
              <a:rPr lang="en-US" sz="2800" b="1" i="1" dirty="0" err="1"/>
              <a:t>d</a:t>
            </a:r>
            <a:r>
              <a:rPr lang="en-US" sz="2800" b="1" i="1" baseline="-25000" dirty="0" err="1"/>
              <a:t>j,k</a:t>
            </a:r>
            <a:r>
              <a:rPr lang="en-US" sz="2800" b="1" dirty="0"/>
              <a:t> - </a:t>
            </a:r>
            <a:r>
              <a:rPr lang="en-US" sz="2800" b="1" i="1" dirty="0" err="1"/>
              <a:t>d</a:t>
            </a:r>
            <a:r>
              <a:rPr lang="en-US" sz="2800" b="1" i="1" baseline="-25000" dirty="0" err="1"/>
              <a:t>i,j</a:t>
            </a:r>
            <a:r>
              <a:rPr lang="en-US" sz="2800" b="1" dirty="0"/>
              <a:t>)/ 2</a:t>
            </a:r>
          </a:p>
        </p:txBody>
      </p:sp>
      <p:sp>
        <p:nvSpPr>
          <p:cNvPr id="12" name="11 CuadroTexto"/>
          <p:cNvSpPr txBox="1"/>
          <p:nvPr/>
        </p:nvSpPr>
        <p:spPr>
          <a:xfrm>
            <a:off x="2302459" y="4823996"/>
            <a:ext cx="4039888" cy="523220"/>
          </a:xfrm>
          <a:prstGeom prst="rect">
            <a:avLst/>
          </a:prstGeom>
          <a:noFill/>
        </p:spPr>
        <p:txBody>
          <a:bodyPr wrap="none" rtlCol="0">
            <a:spAutoFit/>
          </a:bodyPr>
          <a:lstStyle/>
          <a:p>
            <a:r>
              <a:rPr lang="en-US" sz="2800" b="1" i="1" dirty="0" err="1">
                <a:solidFill>
                  <a:srgbClr val="C00000"/>
                </a:solidFill>
              </a:rPr>
              <a:t>d</a:t>
            </a:r>
            <a:r>
              <a:rPr lang="en-US" sz="2800" b="1" i="1" baseline="-25000" dirty="0" err="1">
                <a:solidFill>
                  <a:srgbClr val="C00000"/>
                </a:solidFill>
              </a:rPr>
              <a:t>k,m</a:t>
            </a:r>
            <a:r>
              <a:rPr lang="en-US" sz="2800" b="1" i="1" baseline="-25000" dirty="0"/>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i,k</a:t>
            </a:r>
            <a:r>
              <a:rPr lang="en-US" sz="2800" b="1" i="1" baseline="-25000" dirty="0">
                <a:solidFill>
                  <a:srgbClr val="7030A0"/>
                </a:solidFill>
              </a:rPr>
              <a:t> </a:t>
            </a:r>
            <a:r>
              <a:rPr lang="en-US" sz="2800" b="1" i="1" dirty="0"/>
              <a:t>+ </a:t>
            </a:r>
            <a:r>
              <a:rPr lang="en-US" sz="2800" b="1" i="1" dirty="0" err="1"/>
              <a:t>D</a:t>
            </a:r>
            <a:r>
              <a:rPr lang="en-US" sz="2800" b="1" i="1" baseline="-25000" dirty="0" err="1"/>
              <a:t>j,k</a:t>
            </a:r>
            <a:r>
              <a:rPr lang="en-US" sz="2800" b="1" dirty="0"/>
              <a:t> - </a:t>
            </a:r>
            <a:r>
              <a:rPr lang="en-US" sz="2800" b="1" i="1" dirty="0" err="1"/>
              <a:t>D</a:t>
            </a:r>
            <a:r>
              <a:rPr lang="en-US" sz="2800" b="1" i="1" baseline="-25000" dirty="0" err="1"/>
              <a:t>i,j</a:t>
            </a:r>
            <a:r>
              <a:rPr lang="en-US" sz="2800" b="1" dirty="0"/>
              <a:t>)/ 2</a:t>
            </a:r>
          </a:p>
        </p:txBody>
      </p:sp>
      <p:sp>
        <p:nvSpPr>
          <p:cNvPr id="13" name="12 CuadroTexto"/>
          <p:cNvSpPr txBox="1"/>
          <p:nvPr/>
        </p:nvSpPr>
        <p:spPr>
          <a:xfrm>
            <a:off x="2302459" y="5353633"/>
            <a:ext cx="3926075" cy="523220"/>
          </a:xfrm>
          <a:prstGeom prst="rect">
            <a:avLst/>
          </a:prstGeom>
          <a:noFill/>
        </p:spPr>
        <p:txBody>
          <a:bodyPr wrap="none" rtlCol="0">
            <a:spAutoFit/>
          </a:bodyPr>
          <a:lstStyle/>
          <a:p>
            <a:r>
              <a:rPr lang="en-US" sz="2800" b="1" i="1" dirty="0" err="1">
                <a:solidFill>
                  <a:srgbClr val="7030A0"/>
                </a:solidFill>
              </a:rPr>
              <a:t>d</a:t>
            </a:r>
            <a:r>
              <a:rPr lang="en-US" sz="2800" b="1" i="1" baseline="-25000" dirty="0" err="1">
                <a:solidFill>
                  <a:srgbClr val="7030A0"/>
                </a:solidFill>
              </a:rPr>
              <a:t>i,m</a:t>
            </a:r>
            <a:r>
              <a:rPr lang="en-US" sz="2800" b="1" i="1" baseline="-25000" dirty="0"/>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i,k</a:t>
            </a:r>
            <a:r>
              <a:rPr lang="en-US" sz="2800" b="1" i="1" baseline="-25000" dirty="0"/>
              <a:t> </a:t>
            </a:r>
            <a:r>
              <a:rPr lang="en-US" sz="2800" b="1" i="1" dirty="0"/>
              <a:t>+ </a:t>
            </a:r>
            <a:r>
              <a:rPr lang="en-US" sz="2800" b="1" i="1" dirty="0" err="1"/>
              <a:t>D</a:t>
            </a:r>
            <a:r>
              <a:rPr lang="en-US" sz="2800" b="1" i="1" baseline="-25000" dirty="0" err="1"/>
              <a:t>i,j</a:t>
            </a:r>
            <a:r>
              <a:rPr lang="en-US" sz="2800" b="1" i="1" baseline="-25000" dirty="0"/>
              <a:t>  </a:t>
            </a:r>
            <a:r>
              <a:rPr lang="en-US" sz="2800" b="1" dirty="0"/>
              <a:t>- </a:t>
            </a:r>
            <a:r>
              <a:rPr lang="en-US" sz="2800" b="1" i="1" dirty="0" err="1"/>
              <a:t>D</a:t>
            </a:r>
            <a:r>
              <a:rPr lang="en-US" sz="2800" b="1" i="1" baseline="-25000" dirty="0" err="1"/>
              <a:t>j,k</a:t>
            </a:r>
            <a:r>
              <a:rPr lang="en-US" sz="2800" b="1" dirty="0"/>
              <a:t>)/ 2</a:t>
            </a:r>
          </a:p>
        </p:txBody>
      </p:sp>
      <p:sp>
        <p:nvSpPr>
          <p:cNvPr id="14" name="13 CuadroTexto"/>
          <p:cNvSpPr txBox="1"/>
          <p:nvPr/>
        </p:nvSpPr>
        <p:spPr>
          <a:xfrm>
            <a:off x="7059409" y="4513525"/>
            <a:ext cx="4522991" cy="1785104"/>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just"/>
            <a:r>
              <a:rPr lang="en-US" sz="2200" dirty="0">
                <a:solidFill>
                  <a:srgbClr val="7030A0"/>
                </a:solidFill>
                <a:latin typeface="+mj-lt"/>
              </a:rPr>
              <a:t>If it is known that </a:t>
            </a:r>
            <a:r>
              <a:rPr lang="en-US" sz="2200" i="1" dirty="0" err="1">
                <a:solidFill>
                  <a:srgbClr val="7030A0"/>
                </a:solidFill>
                <a:latin typeface="+mj-lt"/>
              </a:rPr>
              <a:t>i</a:t>
            </a:r>
            <a:r>
              <a:rPr lang="en-US" sz="2200" dirty="0">
                <a:solidFill>
                  <a:srgbClr val="7030A0"/>
                </a:solidFill>
                <a:latin typeface="+mj-lt"/>
              </a:rPr>
              <a:t> and </a:t>
            </a:r>
            <a:r>
              <a:rPr lang="en-US" sz="2200" i="1" dirty="0">
                <a:solidFill>
                  <a:srgbClr val="7030A0"/>
                </a:solidFill>
                <a:latin typeface="+mj-lt"/>
              </a:rPr>
              <a:t>j</a:t>
            </a:r>
            <a:r>
              <a:rPr lang="en-US" sz="2200" dirty="0">
                <a:solidFill>
                  <a:srgbClr val="7030A0"/>
                </a:solidFill>
                <a:latin typeface="+mj-lt"/>
              </a:rPr>
              <a:t> are neighbors, we can compute the distance from them to their parent, just from the distance matrix alone.</a:t>
            </a:r>
            <a:endParaRPr lang="en-US" sz="2200" dirty="0">
              <a:latin typeface="+mj-lt"/>
            </a:endParaRPr>
          </a:p>
        </p:txBody>
      </p:sp>
      <p:sp>
        <p:nvSpPr>
          <p:cNvPr id="15" name="14 CuadroTexto"/>
          <p:cNvSpPr txBox="1"/>
          <p:nvPr/>
        </p:nvSpPr>
        <p:spPr>
          <a:xfrm>
            <a:off x="2321411" y="3764168"/>
            <a:ext cx="7566495" cy="523220"/>
          </a:xfrm>
          <a:prstGeom prst="rect">
            <a:avLst/>
          </a:prstGeom>
          <a:noFill/>
        </p:spPr>
        <p:txBody>
          <a:bodyPr wrap="none" rtlCol="0">
            <a:spAutoFit/>
          </a:bodyPr>
          <a:lstStyle/>
          <a:p>
            <a:r>
              <a:rPr lang="en-US" sz="2800" b="1" i="1" dirty="0" err="1">
                <a:solidFill>
                  <a:srgbClr val="C00000"/>
                </a:solidFill>
              </a:rPr>
              <a:t>d</a:t>
            </a:r>
            <a:r>
              <a:rPr lang="en-US" sz="2800" b="1" i="1" baseline="-25000" dirty="0" err="1">
                <a:solidFill>
                  <a:srgbClr val="C00000"/>
                </a:solidFill>
              </a:rPr>
              <a:t>k,m</a:t>
            </a:r>
            <a:r>
              <a:rPr lang="en-US" sz="2800" b="1" i="1" baseline="-25000" dirty="0"/>
              <a:t> </a:t>
            </a:r>
            <a:r>
              <a:rPr lang="en-US" sz="2800" b="1" dirty="0"/>
              <a:t>=</a:t>
            </a:r>
            <a:r>
              <a:rPr lang="en-US" sz="2800" b="1" dirty="0">
                <a:solidFill>
                  <a:srgbClr val="7030A0"/>
                </a:solidFill>
              </a:rPr>
              <a:t> </a:t>
            </a:r>
            <a:r>
              <a:rPr lang="en-US" sz="2800" b="1" dirty="0"/>
              <a:t>[(</a:t>
            </a:r>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i="1" dirty="0"/>
              <a:t>+ </a:t>
            </a:r>
            <a:r>
              <a:rPr lang="en-US" sz="2800" b="1" i="1" dirty="0" err="1">
                <a:solidFill>
                  <a:srgbClr val="C00000"/>
                </a:solidFill>
              </a:rPr>
              <a:t>d</a:t>
            </a:r>
            <a:r>
              <a:rPr lang="en-US" sz="2800" b="1" i="1" baseline="-25000" dirty="0" err="1">
                <a:solidFill>
                  <a:srgbClr val="C00000"/>
                </a:solidFill>
              </a:rPr>
              <a:t>k,m</a:t>
            </a:r>
            <a:r>
              <a:rPr lang="en-US" sz="2800" b="1" dirty="0"/>
              <a:t>) + (</a:t>
            </a:r>
            <a:r>
              <a:rPr lang="en-US" sz="2800" b="1" i="1" dirty="0" err="1">
                <a:solidFill>
                  <a:srgbClr val="00B050"/>
                </a:solidFill>
              </a:rPr>
              <a:t>d</a:t>
            </a:r>
            <a:r>
              <a:rPr lang="en-US" sz="2800" b="1" i="1" baseline="-25000" dirty="0" err="1">
                <a:solidFill>
                  <a:srgbClr val="00B050"/>
                </a:solidFill>
              </a:rPr>
              <a:t>j,m</a:t>
            </a:r>
            <a:r>
              <a:rPr lang="en-US" sz="2800" b="1" i="1" baseline="-25000" dirty="0">
                <a:solidFill>
                  <a:srgbClr val="7030A0"/>
                </a:solidFill>
              </a:rPr>
              <a:t> </a:t>
            </a:r>
            <a:r>
              <a:rPr lang="en-US" sz="2800" b="1" i="1" dirty="0"/>
              <a:t>+ </a:t>
            </a:r>
            <a:r>
              <a:rPr lang="en-US" sz="2800" b="1" i="1" dirty="0" err="1">
                <a:solidFill>
                  <a:srgbClr val="C00000"/>
                </a:solidFill>
              </a:rPr>
              <a:t>d</a:t>
            </a:r>
            <a:r>
              <a:rPr lang="en-US" sz="2800" b="1" i="1" baseline="-25000" dirty="0" err="1">
                <a:solidFill>
                  <a:srgbClr val="C00000"/>
                </a:solidFill>
              </a:rPr>
              <a:t>k,m</a:t>
            </a:r>
            <a:r>
              <a:rPr lang="en-US" sz="2800" b="1" dirty="0"/>
              <a:t>) - (</a:t>
            </a:r>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i="1" dirty="0"/>
              <a:t>+ </a:t>
            </a:r>
            <a:r>
              <a:rPr lang="en-US" sz="2800" b="1" i="1" dirty="0" err="1">
                <a:solidFill>
                  <a:srgbClr val="00B050"/>
                </a:solidFill>
              </a:rPr>
              <a:t>d</a:t>
            </a:r>
            <a:r>
              <a:rPr lang="en-US" sz="2800" b="1" i="1" baseline="-25000" dirty="0" err="1">
                <a:solidFill>
                  <a:srgbClr val="00B050"/>
                </a:solidFill>
              </a:rPr>
              <a:t>j,m</a:t>
            </a:r>
            <a:r>
              <a:rPr lang="en-US" sz="2800" b="1" dirty="0"/>
              <a:t>)] / 2</a:t>
            </a:r>
          </a:p>
        </p:txBody>
      </p:sp>
      <p:sp>
        <p:nvSpPr>
          <p:cNvPr id="17" name="13 CuadroTexto"/>
          <p:cNvSpPr txBox="1"/>
          <p:nvPr/>
        </p:nvSpPr>
        <p:spPr>
          <a:xfrm>
            <a:off x="2304044" y="5923962"/>
            <a:ext cx="3897221" cy="523220"/>
          </a:xfrm>
          <a:prstGeom prst="rect">
            <a:avLst/>
          </a:prstGeom>
          <a:noFill/>
        </p:spPr>
        <p:txBody>
          <a:bodyPr wrap="none" rtlCol="0">
            <a:spAutoFit/>
          </a:bodyPr>
          <a:lstStyle/>
          <a:p>
            <a:r>
              <a:rPr lang="en-US" sz="2800" b="1" i="1" dirty="0" err="1">
                <a:solidFill>
                  <a:srgbClr val="00B050"/>
                </a:solidFill>
              </a:rPr>
              <a:t>d</a:t>
            </a:r>
            <a:r>
              <a:rPr lang="en-US" sz="2800" b="1" i="1" baseline="-25000" dirty="0" err="1">
                <a:solidFill>
                  <a:srgbClr val="00B050"/>
                </a:solidFill>
              </a:rPr>
              <a:t>j,m</a:t>
            </a:r>
            <a:r>
              <a:rPr lang="en-US" sz="2800" b="1" i="1" baseline="-25000" dirty="0">
                <a:solidFill>
                  <a:srgbClr val="7030A0"/>
                </a:solidFill>
              </a:rPr>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j,k</a:t>
            </a:r>
            <a:r>
              <a:rPr lang="en-US" sz="2800" b="1" i="1" baseline="-25000" dirty="0"/>
              <a:t> </a:t>
            </a:r>
            <a:r>
              <a:rPr lang="en-US" sz="2800" b="1" i="1" dirty="0"/>
              <a:t>+ </a:t>
            </a:r>
            <a:r>
              <a:rPr lang="en-US" sz="2800" b="1" i="1" dirty="0" err="1"/>
              <a:t>D</a:t>
            </a:r>
            <a:r>
              <a:rPr lang="en-US" sz="2800" b="1" i="1" baseline="-25000" dirty="0" err="1"/>
              <a:t>i,j</a:t>
            </a:r>
            <a:r>
              <a:rPr lang="en-US" sz="2800" b="1" dirty="0"/>
              <a:t> - </a:t>
            </a:r>
            <a:r>
              <a:rPr lang="en-US" sz="2800" b="1" i="1" dirty="0" err="1"/>
              <a:t>D</a:t>
            </a:r>
            <a:r>
              <a:rPr lang="en-US" sz="2800" b="1" i="1" baseline="-25000" dirty="0" err="1"/>
              <a:t>i,k</a:t>
            </a:r>
            <a:r>
              <a:rPr lang="en-US" sz="2800" b="1" dirty="0"/>
              <a:t>)/ 2</a:t>
            </a:r>
          </a:p>
        </p:txBody>
      </p:sp>
      <p:sp>
        <p:nvSpPr>
          <p:cNvPr id="16"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26</a:t>
            </a:fld>
            <a:endParaRPr lang="ca-ES" dirty="0"/>
          </a:p>
        </p:txBody>
      </p:sp>
    </p:spTree>
    <p:extLst>
      <p:ext uri="{BB962C8B-B14F-4D97-AF65-F5344CB8AC3E}">
        <p14:creationId xmlns:p14="http://schemas.microsoft.com/office/powerpoint/2010/main" val="356253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solidFill>
                            <a:srgbClr val="C00000"/>
                          </a:solidFill>
                        </a:rPr>
                        <a:t>Whale</a:t>
                      </a: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solidFill>
                            <a:srgbClr val="C00000"/>
                          </a:solidFill>
                        </a:rPr>
                        <a:t>Seal</a:t>
                      </a: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2</a:t>
                      </a: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3148" y="4103075"/>
              <a:ext cx="287258" cy="369332"/>
            </a:xfrm>
            <a:prstGeom prst="rect">
              <a:avLst/>
            </a:prstGeom>
            <a:noFill/>
          </p:spPr>
          <p:txBody>
            <a:bodyPr wrap="none" rtlCol="0">
              <a:spAutoFit/>
            </a:bodyPr>
            <a:lstStyle/>
            <a:p>
              <a:r>
                <a:rPr lang="en-US" b="1" dirty="0"/>
                <a:t>?</a:t>
              </a:r>
            </a:p>
          </p:txBody>
        </p:sp>
        <p:sp>
          <p:nvSpPr>
            <p:cNvPr id="29" name="28 CuadroTexto"/>
            <p:cNvSpPr txBox="1"/>
            <p:nvPr/>
          </p:nvSpPr>
          <p:spPr>
            <a:xfrm>
              <a:off x="7115902" y="5068284"/>
              <a:ext cx="287258" cy="369332"/>
            </a:xfrm>
            <a:prstGeom prst="rect">
              <a:avLst/>
            </a:prstGeom>
            <a:noFill/>
          </p:spPr>
          <p:txBody>
            <a:bodyPr wrap="none" rtlCol="0">
              <a:spAutoFit/>
            </a:bodyPr>
            <a:lstStyle/>
            <a:p>
              <a:r>
                <a:rPr lang="en-US" b="1" dirty="0"/>
                <a:t>?</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14" name="13 CuadroTexto"/>
          <p:cNvSpPr txBox="1"/>
          <p:nvPr/>
        </p:nvSpPr>
        <p:spPr>
          <a:xfrm>
            <a:off x="2321411" y="5947131"/>
            <a:ext cx="3897221" cy="523220"/>
          </a:xfrm>
          <a:prstGeom prst="rect">
            <a:avLst/>
          </a:prstGeom>
          <a:noFill/>
        </p:spPr>
        <p:txBody>
          <a:bodyPr wrap="none" rtlCol="0">
            <a:spAutoFit/>
          </a:bodyPr>
          <a:lstStyle/>
          <a:p>
            <a:r>
              <a:rPr lang="en-US" sz="2800" b="1" i="1" dirty="0" err="1">
                <a:solidFill>
                  <a:srgbClr val="7030A0"/>
                </a:solidFill>
              </a:rPr>
              <a:t>d</a:t>
            </a:r>
            <a:r>
              <a:rPr lang="en-US" sz="2800" b="1" i="1" baseline="-25000" dirty="0" err="1">
                <a:solidFill>
                  <a:srgbClr val="7030A0"/>
                </a:solidFill>
              </a:rPr>
              <a:t>i,m</a:t>
            </a:r>
            <a:r>
              <a:rPr lang="en-US" sz="2800" b="1" i="1" baseline="-25000" dirty="0">
                <a:solidFill>
                  <a:srgbClr val="7030A0"/>
                </a:solidFill>
              </a:rPr>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i,k</a:t>
            </a:r>
            <a:r>
              <a:rPr lang="en-US" sz="2800" b="1" i="1" baseline="-25000" dirty="0"/>
              <a:t> </a:t>
            </a:r>
            <a:r>
              <a:rPr lang="en-US" sz="2800" b="1" i="1" dirty="0"/>
              <a:t>+ </a:t>
            </a:r>
            <a:r>
              <a:rPr lang="en-US" sz="2800" b="1" i="1" dirty="0" err="1"/>
              <a:t>D</a:t>
            </a:r>
            <a:r>
              <a:rPr lang="en-US" sz="2800" b="1" i="1" baseline="-25000" dirty="0" err="1"/>
              <a:t>i,j</a:t>
            </a:r>
            <a:r>
              <a:rPr lang="en-US" sz="2800" b="1" dirty="0"/>
              <a:t> - </a:t>
            </a:r>
            <a:r>
              <a:rPr lang="en-US" sz="2800" b="1" i="1" dirty="0" err="1"/>
              <a:t>D</a:t>
            </a:r>
            <a:r>
              <a:rPr lang="en-US" sz="2800" b="1" i="1" baseline="-25000" dirty="0" err="1"/>
              <a:t>j,k</a:t>
            </a:r>
            <a:r>
              <a:rPr lang="en-US" sz="2800" b="1" dirty="0"/>
              <a:t>)/ 2</a:t>
            </a:r>
          </a:p>
        </p:txBody>
      </p:sp>
    </p:spTree>
    <p:extLst>
      <p:ext uri="{BB962C8B-B14F-4D97-AF65-F5344CB8AC3E}">
        <p14:creationId xmlns:p14="http://schemas.microsoft.com/office/powerpoint/2010/main" val="632137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69990" y="1759997"/>
          <a:ext cx="5033359" cy="1940560"/>
        </p:xfrm>
        <a:graphic>
          <a:graphicData uri="http://schemas.openxmlformats.org/drawingml/2006/table">
            <a:tbl>
              <a:tblPr firstRow="1" bandRow="1">
                <a:tableStyleId>{2D5ABB26-0587-4C30-8999-92F81FD0307C}</a:tableStyleId>
              </a:tblPr>
              <a:tblGrid>
                <a:gridCol w="978861">
                  <a:extLst>
                    <a:ext uri="{9D8B030D-6E8A-4147-A177-3AD203B41FA5}">
                      <a16:colId xmlns:a16="http://schemas.microsoft.com/office/drawing/2014/main" val="20000"/>
                    </a:ext>
                  </a:extLst>
                </a:gridCol>
                <a:gridCol w="1120798">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6699739" y="4052295"/>
            <a:ext cx="2416629" cy="1504489"/>
            <a:chOff x="6547339" y="4052295"/>
            <a:chExt cx="2416629" cy="1504489"/>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6797040" y="4052295"/>
              <a:ext cx="769763" cy="369332"/>
            </a:xfrm>
            <a:prstGeom prst="rect">
              <a:avLst/>
            </a:prstGeom>
            <a:noFill/>
          </p:spPr>
          <p:txBody>
            <a:bodyPr wrap="none" rtlCol="0">
              <a:spAutoFit/>
            </a:bodyPr>
            <a:lstStyle/>
            <a:p>
              <a:r>
                <a:rPr lang="en-US" b="1" i="1" dirty="0" err="1">
                  <a:solidFill>
                    <a:srgbClr val="7030A0"/>
                  </a:solidFill>
                </a:rPr>
                <a:t>d</a:t>
              </a:r>
              <a:r>
                <a:rPr lang="en-US" b="1" i="1" baseline="-25000" dirty="0" err="1">
                  <a:solidFill>
                    <a:srgbClr val="7030A0"/>
                  </a:solidFill>
                </a:rPr>
                <a:t>Seal,m</a:t>
              </a:r>
              <a:endParaRPr lang="en-US" b="1" dirty="0"/>
            </a:p>
          </p:txBody>
        </p:sp>
        <p:sp>
          <p:nvSpPr>
            <p:cNvPr id="29" name="28 CuadroTexto"/>
            <p:cNvSpPr txBox="1"/>
            <p:nvPr/>
          </p:nvSpPr>
          <p:spPr>
            <a:xfrm>
              <a:off x="7115902" y="5068284"/>
              <a:ext cx="287258" cy="369332"/>
            </a:xfrm>
            <a:prstGeom prst="rect">
              <a:avLst/>
            </a:prstGeom>
            <a:noFill/>
          </p:spPr>
          <p:txBody>
            <a:bodyPr wrap="none" rtlCol="0">
              <a:spAutoFit/>
            </a:bodyPr>
            <a:lstStyle/>
            <a:p>
              <a:r>
                <a:rPr lang="en-US" b="1" dirty="0"/>
                <a:t>?</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14" name="13 CuadroTexto"/>
          <p:cNvSpPr txBox="1"/>
          <p:nvPr/>
        </p:nvSpPr>
        <p:spPr>
          <a:xfrm>
            <a:off x="2321411" y="5947131"/>
            <a:ext cx="7385355" cy="523220"/>
          </a:xfrm>
          <a:prstGeom prst="rect">
            <a:avLst/>
          </a:prstGeom>
          <a:noFill/>
        </p:spPr>
        <p:txBody>
          <a:bodyPr wrap="none" rtlCol="0">
            <a:spAutoFit/>
          </a:bodyPr>
          <a:lstStyle/>
          <a:p>
            <a:r>
              <a:rPr lang="en-US" sz="2800" b="1" i="1" dirty="0" err="1">
                <a:solidFill>
                  <a:srgbClr val="7030A0"/>
                </a:solidFill>
              </a:rPr>
              <a:t>d</a:t>
            </a:r>
            <a:r>
              <a:rPr lang="en-US" sz="2800" b="1" i="1" baseline="-25000" dirty="0" err="1">
                <a:solidFill>
                  <a:srgbClr val="7030A0"/>
                </a:solidFill>
              </a:rPr>
              <a:t>Seal,m</a:t>
            </a:r>
            <a:r>
              <a:rPr lang="en-US" sz="2800" b="1" i="1" baseline="-25000" dirty="0">
                <a:solidFill>
                  <a:srgbClr val="7030A0"/>
                </a:solidFill>
              </a:rPr>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Seal,Chimp</a:t>
            </a:r>
            <a:r>
              <a:rPr lang="en-US" sz="2800" b="1" i="1" baseline="-25000" dirty="0"/>
              <a:t> </a:t>
            </a:r>
            <a:r>
              <a:rPr lang="en-US" sz="2800" b="1" i="1" dirty="0"/>
              <a:t>+ </a:t>
            </a:r>
            <a:r>
              <a:rPr lang="en-US" sz="2800" b="1" i="1" dirty="0" err="1"/>
              <a:t>D</a:t>
            </a:r>
            <a:r>
              <a:rPr lang="en-US" sz="2800" b="1" i="1" baseline="-25000" dirty="0" err="1"/>
              <a:t>Seal,Whale</a:t>
            </a:r>
            <a:r>
              <a:rPr lang="en-US" sz="2800" b="1" dirty="0"/>
              <a:t> - </a:t>
            </a:r>
            <a:r>
              <a:rPr lang="en-US" sz="2800" b="1" i="1" dirty="0" err="1"/>
              <a:t>D</a:t>
            </a:r>
            <a:r>
              <a:rPr lang="en-US" sz="2800" b="1" i="1" baseline="-25000" dirty="0" err="1"/>
              <a:t>Whale,Chimp</a:t>
            </a:r>
            <a:r>
              <a:rPr lang="en-US" sz="2800" b="1" dirty="0"/>
              <a:t>)/ 2</a:t>
            </a:r>
          </a:p>
        </p:txBody>
      </p:sp>
      <p:cxnSp>
        <p:nvCxnSpPr>
          <p:cNvPr id="5" name="4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3097746" y="3997914"/>
            <a:ext cx="915635" cy="369332"/>
          </a:xfrm>
          <a:prstGeom prst="rect">
            <a:avLst/>
          </a:prstGeom>
          <a:noFill/>
        </p:spPr>
        <p:txBody>
          <a:bodyPr wrap="none" rtlCol="0">
            <a:spAutoFit/>
          </a:bodyPr>
          <a:lstStyle/>
          <a:p>
            <a:r>
              <a:rPr lang="en-US" b="1" dirty="0"/>
              <a:t>Chimp</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564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solidFill>
                    <a:srgbClr val="7030A0"/>
                  </a:solidFill>
                </a:rPr>
                <a:t>2</a:t>
              </a:r>
              <a:endParaRPr lang="en-US" b="1" dirty="0"/>
            </a:p>
          </p:txBody>
        </p:sp>
        <p:sp>
          <p:nvSpPr>
            <p:cNvPr id="29" name="28 CuadroTexto"/>
            <p:cNvSpPr txBox="1"/>
            <p:nvPr/>
          </p:nvSpPr>
          <p:spPr>
            <a:xfrm>
              <a:off x="7115902" y="5068284"/>
              <a:ext cx="287258" cy="369332"/>
            </a:xfrm>
            <a:prstGeom prst="rect">
              <a:avLst/>
            </a:prstGeom>
            <a:noFill/>
          </p:spPr>
          <p:txBody>
            <a:bodyPr wrap="none" rtlCol="0">
              <a:spAutoFit/>
            </a:bodyPr>
            <a:lstStyle/>
            <a:p>
              <a:r>
                <a:rPr lang="en-US" b="1" dirty="0"/>
                <a:t>?</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14" name="13 CuadroTexto"/>
          <p:cNvSpPr txBox="1"/>
          <p:nvPr/>
        </p:nvSpPr>
        <p:spPr>
          <a:xfrm>
            <a:off x="2321411" y="5947131"/>
            <a:ext cx="1603324" cy="523220"/>
          </a:xfrm>
          <a:prstGeom prst="rect">
            <a:avLst/>
          </a:prstGeom>
          <a:noFill/>
        </p:spPr>
        <p:txBody>
          <a:bodyPr wrap="none" rtlCol="0">
            <a:spAutoFit/>
          </a:bodyPr>
          <a:lstStyle/>
          <a:p>
            <a:r>
              <a:rPr lang="en-US" sz="2800" b="1" i="1" dirty="0" err="1">
                <a:solidFill>
                  <a:srgbClr val="7030A0"/>
                </a:solidFill>
              </a:rPr>
              <a:t>d</a:t>
            </a:r>
            <a:r>
              <a:rPr lang="en-US" sz="2800" b="1" i="1" baseline="-25000" dirty="0" err="1">
                <a:solidFill>
                  <a:srgbClr val="7030A0"/>
                </a:solidFill>
              </a:rPr>
              <a:t>Seal,m</a:t>
            </a:r>
            <a:r>
              <a:rPr lang="en-US" sz="2800" b="1" i="1" baseline="-25000" dirty="0">
                <a:solidFill>
                  <a:srgbClr val="7030A0"/>
                </a:solidFill>
              </a:rPr>
              <a:t> </a:t>
            </a:r>
            <a:r>
              <a:rPr lang="en-US" sz="2800" b="1" dirty="0"/>
              <a:t>=</a:t>
            </a:r>
            <a:r>
              <a:rPr lang="en-US" sz="2800" b="1" dirty="0">
                <a:solidFill>
                  <a:srgbClr val="7030A0"/>
                </a:solidFill>
              </a:rPr>
              <a:t> </a:t>
            </a:r>
            <a:r>
              <a:rPr lang="en-US" sz="2800" b="1" dirty="0"/>
              <a:t>2</a:t>
            </a:r>
          </a:p>
        </p:txBody>
      </p:sp>
      <p:cxnSp>
        <p:nvCxnSpPr>
          <p:cNvPr id="5" name="4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3097746" y="3997914"/>
            <a:ext cx="915635" cy="369332"/>
          </a:xfrm>
          <a:prstGeom prst="rect">
            <a:avLst/>
          </a:prstGeom>
          <a:noFill/>
        </p:spPr>
        <p:txBody>
          <a:bodyPr wrap="none" rtlCol="0">
            <a:spAutoFit/>
          </a:bodyPr>
          <a:lstStyle/>
          <a:p>
            <a:r>
              <a:rPr lang="en-US" b="1" dirty="0"/>
              <a:t>Chimp</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324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odolgova\Dropbox (CRG)\Capturas de pantalla\Captura de pantalla 2018-01-05 10.51.48.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04" r="13146" b="5854"/>
          <a:stretch/>
        </p:blipFill>
        <p:spPr bwMode="auto">
          <a:xfrm>
            <a:off x="2304352" y="466430"/>
            <a:ext cx="7685468" cy="5474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81653" y="6123356"/>
            <a:ext cx="8159465" cy="461665"/>
          </a:xfrm>
          <a:prstGeom prst="rect">
            <a:avLst/>
          </a:prstGeom>
        </p:spPr>
        <p:txBody>
          <a:bodyPr wrap="square">
            <a:spAutoFit/>
          </a:bodyPr>
          <a:lstStyle/>
          <a:p>
            <a:r>
              <a:rPr lang="en-US" sz="2400" dirty="0"/>
              <a:t>First evolutionary tree drawn by Charles Darwin in 1837.</a:t>
            </a:r>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3</a:t>
            </a:fld>
            <a:endParaRPr lang="ca-ES" dirty="0"/>
          </a:p>
        </p:txBody>
      </p:sp>
    </p:spTree>
    <p:extLst>
      <p:ext uri="{BB962C8B-B14F-4D97-AF65-F5344CB8AC3E}">
        <p14:creationId xmlns:p14="http://schemas.microsoft.com/office/powerpoint/2010/main" val="300302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69990" y="1759997"/>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solidFill>
                            <a:schemeClr val="tx1"/>
                          </a:solidFill>
                        </a:rPr>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solidFill>
                            <a:srgbClr val="C00000"/>
                          </a:solidFill>
                        </a:rPr>
                        <a:t>Seal</a:t>
                      </a:r>
                    </a:p>
                  </a:txBody>
                  <a:tcPr/>
                </a:tc>
                <a:tc>
                  <a:txBody>
                    <a:bodyPr/>
                    <a:lstStyle/>
                    <a:p>
                      <a:pPr algn="ctr"/>
                      <a:r>
                        <a:rPr lang="en-US" b="1" cap="none" baseline="0" dirty="0">
                          <a:solidFill>
                            <a:srgbClr val="C00000"/>
                          </a:solidFill>
                        </a:rPr>
                        <a:t>Whale</a:t>
                      </a: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solidFill>
                            <a:srgbClr val="C00000"/>
                          </a:solidFill>
                        </a:rPr>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7</a:t>
                      </a:r>
                    </a:p>
                  </a:txBody>
                  <a:tcPr/>
                </a:tc>
                <a:tc>
                  <a:txBody>
                    <a:bodyPr/>
                    <a:lstStyle/>
                    <a:p>
                      <a:pPr algn="ctr"/>
                      <a:r>
                        <a:rPr lang="en-US" cap="none" baseline="0" dirty="0">
                          <a:solidFill>
                            <a:srgbClr val="C00000"/>
                          </a:solidFill>
                        </a:rPr>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grpSp>
        <p:nvGrpSpPr>
          <p:cNvPr id="3" name="2 Grupo"/>
          <p:cNvGrpSpPr/>
          <p:nvPr/>
        </p:nvGrpSpPr>
        <p:grpSpPr>
          <a:xfrm>
            <a:off x="4557944" y="4275042"/>
            <a:ext cx="2140757" cy="466896"/>
            <a:chOff x="4557944" y="4275042"/>
            <a:chExt cx="2140757" cy="466896"/>
          </a:xfrm>
        </p:grpSpPr>
        <p:cxnSp>
          <p:nvCxnSpPr>
            <p:cNvPr id="5" name="4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33 CuadroTexto"/>
          <p:cNvSpPr txBox="1"/>
          <p:nvPr/>
        </p:nvSpPr>
        <p:spPr>
          <a:xfrm>
            <a:off x="5652715" y="4116742"/>
            <a:ext cx="300082" cy="369332"/>
          </a:xfrm>
          <a:prstGeom prst="rect">
            <a:avLst/>
          </a:prstGeom>
          <a:noFill/>
        </p:spPr>
        <p:txBody>
          <a:bodyPr wrap="none" rtlCol="0">
            <a:spAutoFit/>
          </a:bodyPr>
          <a:lstStyle/>
          <a:p>
            <a:r>
              <a:rPr lang="en-US" b="1" i="1" dirty="0"/>
              <a:t>4</a:t>
            </a:r>
            <a:endParaRPr lang="en-US" b="1" dirty="0"/>
          </a:p>
        </p:txBody>
      </p:sp>
      <p:grpSp>
        <p:nvGrpSpPr>
          <p:cNvPr id="35" name="34 Grupo"/>
          <p:cNvGrpSpPr/>
          <p:nvPr/>
        </p:nvGrpSpPr>
        <p:grpSpPr>
          <a:xfrm rot="20045602">
            <a:off x="4551256" y="4840346"/>
            <a:ext cx="2140757" cy="466896"/>
            <a:chOff x="4557944" y="4275042"/>
            <a:chExt cx="2140757" cy="466896"/>
          </a:xfrm>
        </p:grpSpPr>
        <p:cxnSp>
          <p:nvCxnSpPr>
            <p:cNvPr id="36" name="35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4" name="43 CuadroTexto"/>
          <p:cNvSpPr txBox="1"/>
          <p:nvPr/>
        </p:nvSpPr>
        <p:spPr>
          <a:xfrm>
            <a:off x="5652715" y="5142043"/>
            <a:ext cx="300082" cy="369332"/>
          </a:xfrm>
          <a:prstGeom prst="rect">
            <a:avLst/>
          </a:prstGeom>
          <a:noFill/>
        </p:spPr>
        <p:txBody>
          <a:bodyPr wrap="none" rtlCol="0">
            <a:spAutoFit/>
          </a:bodyPr>
          <a:lstStyle/>
          <a:p>
            <a:r>
              <a:rPr lang="en-US" b="1" i="1" dirty="0">
                <a:solidFill>
                  <a:srgbClr val="C00000"/>
                </a:solidFill>
              </a:rPr>
              <a:t>5</a:t>
            </a:r>
            <a:endParaRPr lang="en-US" b="1" dirty="0">
              <a:solidFill>
                <a:srgbClr val="C00000"/>
              </a:solidFill>
            </a:endParaRPr>
          </a:p>
        </p:txBody>
      </p:sp>
    </p:spTree>
    <p:extLst>
      <p:ext uri="{BB962C8B-B14F-4D97-AF65-F5344CB8AC3E}">
        <p14:creationId xmlns:p14="http://schemas.microsoft.com/office/powerpoint/2010/main" val="609800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40298" y="1260201"/>
          <a:ext cx="5318432" cy="2311400"/>
        </p:xfrm>
        <a:graphic>
          <a:graphicData uri="http://schemas.openxmlformats.org/drawingml/2006/table">
            <a:tbl>
              <a:tblPr firstRow="1" bandRow="1">
                <a:tableStyleId>{2D5ABB26-0587-4C30-8999-92F81FD0307C}</a:tableStyleId>
              </a:tblPr>
              <a:tblGrid>
                <a:gridCol w="1053126">
                  <a:extLst>
                    <a:ext uri="{9D8B030D-6E8A-4147-A177-3AD203B41FA5}">
                      <a16:colId xmlns:a16="http://schemas.microsoft.com/office/drawing/2014/main" val="20000"/>
                    </a:ext>
                  </a:extLst>
                </a:gridCol>
                <a:gridCol w="1039349">
                  <a:extLst>
                    <a:ext uri="{9D8B030D-6E8A-4147-A177-3AD203B41FA5}">
                      <a16:colId xmlns:a16="http://schemas.microsoft.com/office/drawing/2014/main" val="20001"/>
                    </a:ext>
                  </a:extLst>
                </a:gridCol>
                <a:gridCol w="1101823">
                  <a:extLst>
                    <a:ext uri="{9D8B030D-6E8A-4147-A177-3AD203B41FA5}">
                      <a16:colId xmlns:a16="http://schemas.microsoft.com/office/drawing/2014/main" val="20002"/>
                    </a:ext>
                  </a:extLst>
                </a:gridCol>
                <a:gridCol w="783772">
                  <a:extLst>
                    <a:ext uri="{9D8B030D-6E8A-4147-A177-3AD203B41FA5}">
                      <a16:colId xmlns:a16="http://schemas.microsoft.com/office/drawing/2014/main" val="20003"/>
                    </a:ext>
                  </a:extLst>
                </a:gridCol>
                <a:gridCol w="954156">
                  <a:extLst>
                    <a:ext uri="{9D8B030D-6E8A-4147-A177-3AD203B41FA5}">
                      <a16:colId xmlns:a16="http://schemas.microsoft.com/office/drawing/2014/main" val="20004"/>
                    </a:ext>
                  </a:extLst>
                </a:gridCol>
                <a:gridCol w="386206">
                  <a:extLst>
                    <a:ext uri="{9D8B030D-6E8A-4147-A177-3AD203B41FA5}">
                      <a16:colId xmlns:a16="http://schemas.microsoft.com/office/drawing/2014/main" val="20005"/>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tc>
                  <a:txBody>
                    <a:bodyPr/>
                    <a:lstStyle/>
                    <a:p>
                      <a:pPr algn="ctr"/>
                      <a:r>
                        <a:rPr lang="en-US" b="1" cap="none" baseline="0" dirty="0">
                          <a:solidFill>
                            <a:srgbClr val="C00000"/>
                          </a:solidFill>
                        </a:rPr>
                        <a:t>m</a:t>
                      </a: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tc>
                  <a:txBody>
                    <a:bodyPr/>
                    <a:lstStyle/>
                    <a:p>
                      <a:pPr algn="ctr"/>
                      <a:r>
                        <a:rPr lang="en-US" cap="none" baseline="0" dirty="0">
                          <a:solidFill>
                            <a:srgbClr val="C00000"/>
                          </a:solidFill>
                        </a:rPr>
                        <a:t>4</a:t>
                      </a:r>
                      <a:endParaRPr lang="en-US" b="0" cap="none" baseline="0" dirty="0">
                        <a:solidFill>
                          <a:srgbClr val="C00000"/>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tc>
                  <a:txBody>
                    <a:bodyPr/>
                    <a:lstStyle/>
                    <a:p>
                      <a:pPr algn="ctr"/>
                      <a:r>
                        <a:rPr lang="en-US" cap="none" baseline="0" dirty="0">
                          <a:solidFill>
                            <a:srgbClr val="C00000"/>
                          </a:solidFill>
                        </a:rPr>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tc>
                  <a:txBody>
                    <a:bodyPr/>
                    <a:lstStyle/>
                    <a:p>
                      <a:pPr algn="ctr"/>
                      <a:r>
                        <a:rPr lang="en-US" cap="none" baseline="0" dirty="0">
                          <a:solidFill>
                            <a:srgbClr val="C00000"/>
                          </a:solidFill>
                        </a:rPr>
                        <a:t>2</a:t>
                      </a:r>
                      <a:endParaRPr lang="en-US" b="1" cap="none" baseline="0" dirty="0">
                        <a:solidFill>
                          <a:srgbClr val="C00000"/>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tc>
                  <a:txBody>
                    <a:bodyPr/>
                    <a:lstStyle/>
                    <a:p>
                      <a:pPr algn="ctr"/>
                      <a:r>
                        <a:rPr lang="en-US" cap="none" baseline="0" dirty="0">
                          <a:solidFill>
                            <a:srgbClr val="C00000"/>
                          </a:solidFill>
                        </a:rPr>
                        <a:t>0</a:t>
                      </a:r>
                    </a:p>
                  </a:txBody>
                  <a:tcPr/>
                </a:tc>
                <a:extLst>
                  <a:ext uri="{0D108BD9-81ED-4DB2-BD59-A6C34878D82A}">
                    <a16:rowId xmlns:a16="http://schemas.microsoft.com/office/drawing/2014/main" val="10004"/>
                  </a:ext>
                </a:extLst>
              </a:tr>
              <a:tr h="370840">
                <a:tc>
                  <a:txBody>
                    <a:bodyPr/>
                    <a:lstStyle/>
                    <a:p>
                      <a:r>
                        <a:rPr lang="en-US" b="1" dirty="0">
                          <a:solidFill>
                            <a:srgbClr val="C00000"/>
                          </a:solidFill>
                        </a:rPr>
                        <a:t>m</a:t>
                      </a:r>
                    </a:p>
                  </a:txBody>
                  <a:tcPr/>
                </a:tc>
                <a:tc>
                  <a:txBody>
                    <a:bodyPr/>
                    <a:lstStyle/>
                    <a:p>
                      <a:pPr algn="ctr"/>
                      <a:r>
                        <a:rPr lang="en-US" cap="none" baseline="0" dirty="0">
                          <a:solidFill>
                            <a:srgbClr val="C00000"/>
                          </a:solidFill>
                        </a:rPr>
                        <a:t>4</a:t>
                      </a:r>
                    </a:p>
                  </a:txBody>
                  <a:tcPr/>
                </a:tc>
                <a:tc>
                  <a:txBody>
                    <a:bodyPr/>
                    <a:lstStyle/>
                    <a:p>
                      <a:pPr algn="ctr"/>
                      <a:r>
                        <a:rPr lang="en-US" cap="none" baseline="0" dirty="0">
                          <a:solidFill>
                            <a:srgbClr val="C00000"/>
                          </a:solidFill>
                        </a:rPr>
                        <a:t>5</a:t>
                      </a:r>
                    </a:p>
                  </a:txBody>
                  <a:tcPr/>
                </a:tc>
                <a:tc>
                  <a:txBody>
                    <a:bodyPr/>
                    <a:lstStyle/>
                    <a:p>
                      <a:pPr algn="ctr"/>
                      <a:r>
                        <a:rPr lang="en-US" cap="none" baseline="0" dirty="0">
                          <a:solidFill>
                            <a:srgbClr val="C00000"/>
                          </a:solidFill>
                        </a:rPr>
                        <a:t>2</a:t>
                      </a:r>
                    </a:p>
                  </a:txBody>
                  <a:tcPr/>
                </a:tc>
                <a:tc>
                  <a:txBody>
                    <a:bodyPr/>
                    <a:lstStyle/>
                    <a:p>
                      <a:pPr algn="ctr"/>
                      <a:r>
                        <a:rPr lang="en-US" cap="none" baseline="0" dirty="0">
                          <a:solidFill>
                            <a:srgbClr val="C00000"/>
                          </a:solidFill>
                        </a:rPr>
                        <a:t>0</a:t>
                      </a:r>
                    </a:p>
                  </a:txBody>
                  <a:tcPr/>
                </a:tc>
                <a:tc>
                  <a:txBody>
                    <a:bodyPr/>
                    <a:lstStyle/>
                    <a:p>
                      <a:pPr algn="ctr"/>
                      <a:r>
                        <a:rPr lang="en-US" cap="none" baseline="0" dirty="0">
                          <a:solidFill>
                            <a:srgbClr val="C00000"/>
                          </a:solidFill>
                        </a:rPr>
                        <a:t>0</a:t>
                      </a:r>
                    </a:p>
                  </a:txBody>
                  <a:tcPr/>
                </a:tc>
                <a:extLst>
                  <a:ext uri="{0D108BD9-81ED-4DB2-BD59-A6C34878D82A}">
                    <a16:rowId xmlns:a16="http://schemas.microsoft.com/office/drawing/2014/main" val="10005"/>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grpSp>
        <p:nvGrpSpPr>
          <p:cNvPr id="3" name="2 Grupo"/>
          <p:cNvGrpSpPr/>
          <p:nvPr/>
        </p:nvGrpSpPr>
        <p:grpSpPr>
          <a:xfrm>
            <a:off x="4557944" y="4275042"/>
            <a:ext cx="2140757" cy="466896"/>
            <a:chOff x="4557944" y="4275042"/>
            <a:chExt cx="2140757" cy="466896"/>
          </a:xfrm>
        </p:grpSpPr>
        <p:cxnSp>
          <p:nvCxnSpPr>
            <p:cNvPr id="5" name="4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33 CuadroTexto"/>
          <p:cNvSpPr txBox="1"/>
          <p:nvPr/>
        </p:nvSpPr>
        <p:spPr>
          <a:xfrm>
            <a:off x="5652715" y="4116742"/>
            <a:ext cx="300082" cy="369332"/>
          </a:xfrm>
          <a:prstGeom prst="rect">
            <a:avLst/>
          </a:prstGeom>
          <a:noFill/>
        </p:spPr>
        <p:txBody>
          <a:bodyPr wrap="none" rtlCol="0">
            <a:spAutoFit/>
          </a:bodyPr>
          <a:lstStyle/>
          <a:p>
            <a:r>
              <a:rPr lang="en-US" b="1" i="1" dirty="0"/>
              <a:t>4</a:t>
            </a:r>
            <a:endParaRPr lang="en-US" b="1" dirty="0"/>
          </a:p>
        </p:txBody>
      </p:sp>
      <p:grpSp>
        <p:nvGrpSpPr>
          <p:cNvPr id="35" name="34 Grupo"/>
          <p:cNvGrpSpPr/>
          <p:nvPr/>
        </p:nvGrpSpPr>
        <p:grpSpPr>
          <a:xfrm rot="20045602">
            <a:off x="4551256" y="4840346"/>
            <a:ext cx="2140757" cy="466896"/>
            <a:chOff x="4557944" y="4275042"/>
            <a:chExt cx="2140757" cy="466896"/>
          </a:xfrm>
        </p:grpSpPr>
        <p:cxnSp>
          <p:nvCxnSpPr>
            <p:cNvPr id="36" name="35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4" name="43 CuadroTexto"/>
          <p:cNvSpPr txBox="1"/>
          <p:nvPr/>
        </p:nvSpPr>
        <p:spPr>
          <a:xfrm>
            <a:off x="5652715" y="5142043"/>
            <a:ext cx="300082" cy="369332"/>
          </a:xfrm>
          <a:prstGeom prst="rect">
            <a:avLst/>
          </a:prstGeom>
          <a:noFill/>
        </p:spPr>
        <p:txBody>
          <a:bodyPr wrap="none" rtlCol="0">
            <a:spAutoFit/>
          </a:bodyPr>
          <a:lstStyle/>
          <a:p>
            <a:r>
              <a:rPr lang="en-US" b="1" i="1" dirty="0"/>
              <a:t>5</a:t>
            </a:r>
            <a:endParaRPr lang="en-US" b="1" dirty="0"/>
          </a:p>
        </p:txBody>
      </p:sp>
    </p:spTree>
    <p:extLst>
      <p:ext uri="{BB962C8B-B14F-4D97-AF65-F5344CB8AC3E}">
        <p14:creationId xmlns:p14="http://schemas.microsoft.com/office/powerpoint/2010/main" val="1213647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40298" y="1260201"/>
          <a:ext cx="3580504" cy="1569720"/>
        </p:xfrm>
        <a:graphic>
          <a:graphicData uri="http://schemas.openxmlformats.org/drawingml/2006/table">
            <a:tbl>
              <a:tblPr firstRow="1" bandRow="1">
                <a:tableStyleId>{2D5ABB26-0587-4C30-8999-92F81FD0307C}</a:tableStyleId>
              </a:tblPr>
              <a:tblGrid>
                <a:gridCol w="1053126">
                  <a:extLst>
                    <a:ext uri="{9D8B030D-6E8A-4147-A177-3AD203B41FA5}">
                      <a16:colId xmlns:a16="http://schemas.microsoft.com/office/drawing/2014/main" val="20000"/>
                    </a:ext>
                  </a:extLst>
                </a:gridCol>
                <a:gridCol w="1039349">
                  <a:extLst>
                    <a:ext uri="{9D8B030D-6E8A-4147-A177-3AD203B41FA5}">
                      <a16:colId xmlns:a16="http://schemas.microsoft.com/office/drawing/2014/main" val="20001"/>
                    </a:ext>
                  </a:extLst>
                </a:gridCol>
                <a:gridCol w="1101823">
                  <a:extLst>
                    <a:ext uri="{9D8B030D-6E8A-4147-A177-3AD203B41FA5}">
                      <a16:colId xmlns:a16="http://schemas.microsoft.com/office/drawing/2014/main" val="20002"/>
                    </a:ext>
                  </a:extLst>
                </a:gridCol>
                <a:gridCol w="386206">
                  <a:extLst>
                    <a:ext uri="{9D8B030D-6E8A-4147-A177-3AD203B41FA5}">
                      <a16:colId xmlns:a16="http://schemas.microsoft.com/office/drawing/2014/main" val="20003"/>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m</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m</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0</a:t>
                      </a:r>
                    </a:p>
                  </a:txBody>
                  <a:tcPr/>
                </a:tc>
                <a:extLst>
                  <a:ext uri="{0D108BD9-81ED-4DB2-BD59-A6C34878D82A}">
                    <a16:rowId xmlns:a16="http://schemas.microsoft.com/office/drawing/2014/main" val="10003"/>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grpSp>
        <p:nvGrpSpPr>
          <p:cNvPr id="3" name="2 Grupo"/>
          <p:cNvGrpSpPr/>
          <p:nvPr/>
        </p:nvGrpSpPr>
        <p:grpSpPr>
          <a:xfrm>
            <a:off x="4557944" y="4275042"/>
            <a:ext cx="2140757" cy="466896"/>
            <a:chOff x="4557944" y="4275042"/>
            <a:chExt cx="2140757" cy="466896"/>
          </a:xfrm>
        </p:grpSpPr>
        <p:cxnSp>
          <p:nvCxnSpPr>
            <p:cNvPr id="5" name="4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33 CuadroTexto"/>
          <p:cNvSpPr txBox="1"/>
          <p:nvPr/>
        </p:nvSpPr>
        <p:spPr>
          <a:xfrm>
            <a:off x="5652715" y="4116742"/>
            <a:ext cx="300082" cy="369332"/>
          </a:xfrm>
          <a:prstGeom prst="rect">
            <a:avLst/>
          </a:prstGeom>
          <a:noFill/>
        </p:spPr>
        <p:txBody>
          <a:bodyPr wrap="none" rtlCol="0">
            <a:spAutoFit/>
          </a:bodyPr>
          <a:lstStyle/>
          <a:p>
            <a:r>
              <a:rPr lang="en-US" b="1" i="1" dirty="0"/>
              <a:t>4</a:t>
            </a:r>
            <a:endParaRPr lang="en-US" b="1" dirty="0"/>
          </a:p>
        </p:txBody>
      </p:sp>
      <p:grpSp>
        <p:nvGrpSpPr>
          <p:cNvPr id="35" name="34 Grupo"/>
          <p:cNvGrpSpPr/>
          <p:nvPr/>
        </p:nvGrpSpPr>
        <p:grpSpPr>
          <a:xfrm rot="20045602">
            <a:off x="4551256" y="4840346"/>
            <a:ext cx="2140757" cy="466896"/>
            <a:chOff x="4557944" y="4275042"/>
            <a:chExt cx="2140757" cy="466896"/>
          </a:xfrm>
        </p:grpSpPr>
        <p:cxnSp>
          <p:nvCxnSpPr>
            <p:cNvPr id="36" name="35 Conector recto"/>
            <p:cNvCxnSpPr/>
            <p:nvPr/>
          </p:nvCxnSpPr>
          <p:spPr>
            <a:xfrm flipH="1" flipV="1">
              <a:off x="6451916" y="468920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flipH="1" flipV="1">
              <a:off x="6076122" y="4610108"/>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flipH="1" flipV="1">
              <a:off x="5706012" y="4521684"/>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H="1" flipV="1">
              <a:off x="5315217" y="4440263"/>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flipH="1" flipV="1">
              <a:off x="4922378" y="4367246"/>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H="1" flipV="1">
              <a:off x="4557944" y="4275042"/>
              <a:ext cx="246785" cy="5273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4" name="43 CuadroTexto"/>
          <p:cNvSpPr txBox="1"/>
          <p:nvPr/>
        </p:nvSpPr>
        <p:spPr>
          <a:xfrm>
            <a:off x="5652715" y="5142043"/>
            <a:ext cx="300082" cy="369332"/>
          </a:xfrm>
          <a:prstGeom prst="rect">
            <a:avLst/>
          </a:prstGeom>
          <a:noFill/>
        </p:spPr>
        <p:txBody>
          <a:bodyPr wrap="none" rtlCol="0">
            <a:spAutoFit/>
          </a:bodyPr>
          <a:lstStyle/>
          <a:p>
            <a:r>
              <a:rPr lang="en-US" b="1" i="1" dirty="0"/>
              <a:t>5</a:t>
            </a:r>
            <a:endParaRPr lang="en-US" b="1" dirty="0"/>
          </a:p>
        </p:txBody>
      </p:sp>
      <p:sp>
        <p:nvSpPr>
          <p:cNvPr id="45" name="34 CuadroTexto"/>
          <p:cNvSpPr txBox="1"/>
          <p:nvPr/>
        </p:nvSpPr>
        <p:spPr>
          <a:xfrm>
            <a:off x="2033578" y="3205517"/>
            <a:ext cx="8070504" cy="400110"/>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000" dirty="0">
                <a:latin typeface="+mj-lt"/>
              </a:rPr>
              <a:t>Getting rid of Seal and Whale entirely yields a smaller 3x3 matrix.</a:t>
            </a:r>
          </a:p>
        </p:txBody>
      </p:sp>
    </p:spTree>
    <p:extLst>
      <p:ext uri="{BB962C8B-B14F-4D97-AF65-F5344CB8AC3E}">
        <p14:creationId xmlns:p14="http://schemas.microsoft.com/office/powerpoint/2010/main" val="3405698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40298" y="1260201"/>
          <a:ext cx="3580504" cy="1569720"/>
        </p:xfrm>
        <a:graphic>
          <a:graphicData uri="http://schemas.openxmlformats.org/drawingml/2006/table">
            <a:tbl>
              <a:tblPr firstRow="1" bandRow="1">
                <a:tableStyleId>{2D5ABB26-0587-4C30-8999-92F81FD0307C}</a:tableStyleId>
              </a:tblPr>
              <a:tblGrid>
                <a:gridCol w="1053126">
                  <a:extLst>
                    <a:ext uri="{9D8B030D-6E8A-4147-A177-3AD203B41FA5}">
                      <a16:colId xmlns:a16="http://schemas.microsoft.com/office/drawing/2014/main" val="20000"/>
                    </a:ext>
                  </a:extLst>
                </a:gridCol>
                <a:gridCol w="1039349">
                  <a:extLst>
                    <a:ext uri="{9D8B030D-6E8A-4147-A177-3AD203B41FA5}">
                      <a16:colId xmlns:a16="http://schemas.microsoft.com/office/drawing/2014/main" val="20001"/>
                    </a:ext>
                  </a:extLst>
                </a:gridCol>
                <a:gridCol w="1101823">
                  <a:extLst>
                    <a:ext uri="{9D8B030D-6E8A-4147-A177-3AD203B41FA5}">
                      <a16:colId xmlns:a16="http://schemas.microsoft.com/office/drawing/2014/main" val="20002"/>
                    </a:ext>
                  </a:extLst>
                </a:gridCol>
                <a:gridCol w="386206">
                  <a:extLst>
                    <a:ext uri="{9D8B030D-6E8A-4147-A177-3AD203B41FA5}">
                      <a16:colId xmlns:a16="http://schemas.microsoft.com/office/drawing/2014/main" val="20003"/>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solidFill>
                            <a:srgbClr val="C00000"/>
                          </a:solidFill>
                        </a:rPr>
                        <a:t>Human</a:t>
                      </a:r>
                    </a:p>
                  </a:txBody>
                  <a:tcPr/>
                </a:tc>
                <a:tc>
                  <a:txBody>
                    <a:bodyPr/>
                    <a:lstStyle/>
                    <a:p>
                      <a:pPr algn="ctr"/>
                      <a:r>
                        <a:rPr lang="en-US" b="1" cap="none" baseline="0" dirty="0"/>
                        <a:t>m</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b="1" cap="none" baseline="0" dirty="0">
                          <a:solidFill>
                            <a:srgbClr val="C00000"/>
                          </a:solidFill>
                        </a:rPr>
                        <a:t>3</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solidFill>
                            <a:srgbClr val="C00000"/>
                          </a:solidFill>
                        </a:rPr>
                        <a:t>Human</a:t>
                      </a:r>
                    </a:p>
                  </a:txBody>
                  <a:tcPr/>
                </a:tc>
                <a:tc>
                  <a:txBody>
                    <a:bodyPr/>
                    <a:lstStyle/>
                    <a:p>
                      <a:pPr algn="ctr"/>
                      <a:r>
                        <a:rPr lang="en-US" b="1" cap="none" baseline="0" dirty="0">
                          <a:solidFill>
                            <a:srgbClr val="C00000"/>
                          </a:solidFill>
                        </a:rPr>
                        <a:t>3</a:t>
                      </a:r>
                    </a:p>
                  </a:txBody>
                  <a:tcPr/>
                </a:tc>
                <a:tc>
                  <a:txBody>
                    <a:bodyPr/>
                    <a:lstStyle/>
                    <a:p>
                      <a:pPr algn="ctr"/>
                      <a:r>
                        <a:rPr lang="en-US" cap="none" baseline="0" dirty="0"/>
                        <a:t>0</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m</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0</a:t>
                      </a:r>
                    </a:p>
                  </a:txBody>
                  <a:tcPr/>
                </a:tc>
                <a:extLst>
                  <a:ext uri="{0D108BD9-81ED-4DB2-BD59-A6C34878D82A}">
                    <a16:rowId xmlns:a16="http://schemas.microsoft.com/office/drawing/2014/main" val="10003"/>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5" name="44 Elipse"/>
          <p:cNvSpPr/>
          <p:nvPr/>
        </p:nvSpPr>
        <p:spPr>
          <a:xfrm>
            <a:off x="5352104" y="463271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46" name="45 Conector recto"/>
          <p:cNvCxnSpPr/>
          <p:nvPr/>
        </p:nvCxnSpPr>
        <p:spPr>
          <a:xfrm>
            <a:off x="4379088" y="4312078"/>
            <a:ext cx="973016" cy="42978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a:endCxn id="45" idx="2"/>
          </p:cNvCxnSpPr>
          <p:nvPr/>
        </p:nvCxnSpPr>
        <p:spPr>
          <a:xfrm flipV="1">
            <a:off x="4379088" y="4779253"/>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47 CuadroTexto"/>
          <p:cNvSpPr txBox="1"/>
          <p:nvPr/>
        </p:nvSpPr>
        <p:spPr>
          <a:xfrm>
            <a:off x="4715555" y="4102605"/>
            <a:ext cx="287258" cy="369332"/>
          </a:xfrm>
          <a:prstGeom prst="rect">
            <a:avLst/>
          </a:prstGeom>
          <a:noFill/>
        </p:spPr>
        <p:txBody>
          <a:bodyPr wrap="none" rtlCol="0">
            <a:spAutoFit/>
          </a:bodyPr>
          <a:lstStyle/>
          <a:p>
            <a:r>
              <a:rPr lang="en-US" b="1" i="1" dirty="0"/>
              <a:t>?</a:t>
            </a:r>
            <a:endParaRPr lang="en-US" b="1" dirty="0"/>
          </a:p>
        </p:txBody>
      </p:sp>
      <p:sp>
        <p:nvSpPr>
          <p:cNvPr id="49" name="48 CuadroTexto"/>
          <p:cNvSpPr txBox="1"/>
          <p:nvPr/>
        </p:nvSpPr>
        <p:spPr>
          <a:xfrm>
            <a:off x="4743444" y="5122399"/>
            <a:ext cx="287258" cy="369332"/>
          </a:xfrm>
          <a:prstGeom prst="rect">
            <a:avLst/>
          </a:prstGeom>
          <a:noFill/>
        </p:spPr>
        <p:txBody>
          <a:bodyPr wrap="none" rtlCol="0">
            <a:spAutoFit/>
          </a:bodyPr>
          <a:lstStyle/>
          <a:p>
            <a:r>
              <a:rPr lang="en-US" b="1" i="1" dirty="0"/>
              <a:t>?</a:t>
            </a:r>
            <a:endParaRPr lang="en-US" b="1" dirty="0"/>
          </a:p>
        </p:txBody>
      </p:sp>
      <p:sp>
        <p:nvSpPr>
          <p:cNvPr id="23" name="22 CuadroTexto"/>
          <p:cNvSpPr txBox="1"/>
          <p:nvPr/>
        </p:nvSpPr>
        <p:spPr>
          <a:xfrm>
            <a:off x="2321411" y="5947131"/>
            <a:ext cx="7255512" cy="523220"/>
          </a:xfrm>
          <a:prstGeom prst="rect">
            <a:avLst/>
          </a:prstGeom>
          <a:noFill/>
        </p:spPr>
        <p:txBody>
          <a:bodyPr wrap="none" rtlCol="0">
            <a:spAutoFit/>
          </a:bodyPr>
          <a:lstStyle/>
          <a:p>
            <a:r>
              <a:rPr lang="en-US" sz="2800" b="1" i="1" dirty="0" err="1">
                <a:solidFill>
                  <a:srgbClr val="7030A0"/>
                </a:solidFill>
              </a:rPr>
              <a:t>d</a:t>
            </a:r>
            <a:r>
              <a:rPr lang="en-US" sz="2800" b="1" i="1" baseline="-25000" dirty="0" err="1">
                <a:solidFill>
                  <a:srgbClr val="7030A0"/>
                </a:solidFill>
              </a:rPr>
              <a:t>Chimp,a</a:t>
            </a:r>
            <a:r>
              <a:rPr lang="en-US" sz="2800" b="1" i="1" baseline="-25000" dirty="0">
                <a:solidFill>
                  <a:srgbClr val="7030A0"/>
                </a:solidFill>
              </a:rPr>
              <a:t> </a:t>
            </a:r>
            <a:r>
              <a:rPr lang="en-US" sz="2800" b="1" dirty="0"/>
              <a:t>=</a:t>
            </a:r>
            <a:r>
              <a:rPr lang="en-US" sz="2800" b="1" dirty="0">
                <a:solidFill>
                  <a:srgbClr val="7030A0"/>
                </a:solidFill>
              </a:rPr>
              <a:t> </a:t>
            </a:r>
            <a:r>
              <a:rPr lang="en-US" sz="2800" b="1" dirty="0"/>
              <a:t>(</a:t>
            </a:r>
            <a:r>
              <a:rPr lang="en-US" sz="2800" b="1" i="1" dirty="0" err="1"/>
              <a:t>D</a:t>
            </a:r>
            <a:r>
              <a:rPr lang="en-US" sz="2800" b="1" i="1" baseline="-25000" dirty="0" err="1"/>
              <a:t>Chimp,m</a:t>
            </a:r>
            <a:r>
              <a:rPr lang="en-US" sz="2800" b="1" i="1" baseline="-25000" dirty="0"/>
              <a:t> </a:t>
            </a:r>
            <a:r>
              <a:rPr lang="en-US" sz="2800" b="1" i="1" dirty="0"/>
              <a:t>+ </a:t>
            </a:r>
            <a:r>
              <a:rPr lang="en-US" sz="2800" b="1" i="1" dirty="0" err="1"/>
              <a:t>D</a:t>
            </a:r>
            <a:r>
              <a:rPr lang="en-US" sz="2800" b="1" i="1" baseline="-25000" dirty="0" err="1"/>
              <a:t>Chimp,Human</a:t>
            </a:r>
            <a:r>
              <a:rPr lang="en-US" sz="2800" b="1" dirty="0"/>
              <a:t> - </a:t>
            </a:r>
            <a:r>
              <a:rPr lang="en-US" sz="2800" b="1" i="1" dirty="0" err="1"/>
              <a:t>D</a:t>
            </a:r>
            <a:r>
              <a:rPr lang="en-US" sz="2800" b="1" i="1" baseline="-25000" dirty="0" err="1"/>
              <a:t>Human,m</a:t>
            </a:r>
            <a:r>
              <a:rPr lang="en-US" sz="2800" b="1" dirty="0"/>
              <a:t>)/ 2</a:t>
            </a:r>
          </a:p>
        </p:txBody>
      </p:sp>
    </p:spTree>
    <p:extLst>
      <p:ext uri="{BB962C8B-B14F-4D97-AF65-F5344CB8AC3E}">
        <p14:creationId xmlns:p14="http://schemas.microsoft.com/office/powerpoint/2010/main" val="3221181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aphicFrame>
        <p:nvGraphicFramePr>
          <p:cNvPr id="4" name="3 Marcador de contenido"/>
          <p:cNvGraphicFramePr>
            <a:graphicFrameLocks noGrp="1"/>
          </p:cNvGraphicFramePr>
          <p:nvPr>
            <p:ph idx="1"/>
          </p:nvPr>
        </p:nvGraphicFramePr>
        <p:xfrm>
          <a:off x="3540298" y="1260201"/>
          <a:ext cx="3580504" cy="1569720"/>
        </p:xfrm>
        <a:graphic>
          <a:graphicData uri="http://schemas.openxmlformats.org/drawingml/2006/table">
            <a:tbl>
              <a:tblPr firstRow="1" bandRow="1">
                <a:tableStyleId>{2D5ABB26-0587-4C30-8999-92F81FD0307C}</a:tableStyleId>
              </a:tblPr>
              <a:tblGrid>
                <a:gridCol w="1053126">
                  <a:extLst>
                    <a:ext uri="{9D8B030D-6E8A-4147-A177-3AD203B41FA5}">
                      <a16:colId xmlns:a16="http://schemas.microsoft.com/office/drawing/2014/main" val="20000"/>
                    </a:ext>
                  </a:extLst>
                </a:gridCol>
                <a:gridCol w="1039349">
                  <a:extLst>
                    <a:ext uri="{9D8B030D-6E8A-4147-A177-3AD203B41FA5}">
                      <a16:colId xmlns:a16="http://schemas.microsoft.com/office/drawing/2014/main" val="20001"/>
                    </a:ext>
                  </a:extLst>
                </a:gridCol>
                <a:gridCol w="1101823">
                  <a:extLst>
                    <a:ext uri="{9D8B030D-6E8A-4147-A177-3AD203B41FA5}">
                      <a16:colId xmlns:a16="http://schemas.microsoft.com/office/drawing/2014/main" val="20002"/>
                    </a:ext>
                  </a:extLst>
                </a:gridCol>
                <a:gridCol w="386206">
                  <a:extLst>
                    <a:ext uri="{9D8B030D-6E8A-4147-A177-3AD203B41FA5}">
                      <a16:colId xmlns:a16="http://schemas.microsoft.com/office/drawing/2014/main" val="20003"/>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solidFill>
                            <a:schemeClr val="tx1"/>
                          </a:solidFill>
                        </a:rPr>
                        <a:t>Human</a:t>
                      </a:r>
                    </a:p>
                  </a:txBody>
                  <a:tcPr/>
                </a:tc>
                <a:tc>
                  <a:txBody>
                    <a:bodyPr/>
                    <a:lstStyle/>
                    <a:p>
                      <a:pPr algn="ctr"/>
                      <a:r>
                        <a:rPr lang="en-US" b="1" cap="none" baseline="0" dirty="0">
                          <a:solidFill>
                            <a:srgbClr val="C00000"/>
                          </a:solidFill>
                        </a:rPr>
                        <a:t>m</a:t>
                      </a:r>
                    </a:p>
                  </a:txBody>
                  <a:tcPr/>
                </a:tc>
                <a:extLst>
                  <a:ext uri="{0D108BD9-81ED-4DB2-BD59-A6C34878D82A}">
                    <a16:rowId xmlns:a16="http://schemas.microsoft.com/office/drawing/2014/main" val="10000"/>
                  </a:ext>
                </a:extLst>
              </a:tr>
              <a:tr h="370840">
                <a:tc>
                  <a:txBody>
                    <a:bodyPr/>
                    <a:lstStyle/>
                    <a:p>
                      <a:r>
                        <a:rPr lang="en-US" b="1" dirty="0">
                          <a:solidFill>
                            <a:srgbClr val="C00000"/>
                          </a:solidFill>
                        </a:rPr>
                        <a:t>Chimp</a:t>
                      </a:r>
                    </a:p>
                  </a:txBody>
                  <a:tcPr/>
                </a:tc>
                <a:tc>
                  <a:txBody>
                    <a:bodyPr/>
                    <a:lstStyle/>
                    <a:p>
                      <a:pPr algn="ctr"/>
                      <a:r>
                        <a:rPr lang="en-US" cap="none" baseline="0" dirty="0"/>
                        <a:t>0</a:t>
                      </a:r>
                    </a:p>
                  </a:txBody>
                  <a:tcPr/>
                </a:tc>
                <a:tc>
                  <a:txBody>
                    <a:bodyPr/>
                    <a:lstStyle/>
                    <a:p>
                      <a:pPr algn="ctr"/>
                      <a:r>
                        <a:rPr lang="en-US" b="0" cap="none" baseline="0" dirty="0">
                          <a:solidFill>
                            <a:schemeClr val="tx1"/>
                          </a:solidFill>
                        </a:rPr>
                        <a:t>3</a:t>
                      </a:r>
                    </a:p>
                  </a:txBody>
                  <a:tcPr/>
                </a:tc>
                <a:tc>
                  <a:txBody>
                    <a:bodyPr/>
                    <a:lstStyle/>
                    <a:p>
                      <a:pPr algn="ctr"/>
                      <a:r>
                        <a:rPr lang="en-US" b="1" cap="none" baseline="0" dirty="0">
                          <a:solidFill>
                            <a:srgbClr val="C00000"/>
                          </a:solidFill>
                        </a:rPr>
                        <a:t>4</a:t>
                      </a:r>
                    </a:p>
                  </a:txBody>
                  <a:tcPr/>
                </a:tc>
                <a:extLst>
                  <a:ext uri="{0D108BD9-81ED-4DB2-BD59-A6C34878D82A}">
                    <a16:rowId xmlns:a16="http://schemas.microsoft.com/office/drawing/2014/main" val="10001"/>
                  </a:ext>
                </a:extLst>
              </a:tr>
              <a:tr h="370840">
                <a:tc>
                  <a:txBody>
                    <a:bodyPr/>
                    <a:lstStyle/>
                    <a:p>
                      <a:r>
                        <a:rPr lang="en-US" b="1" dirty="0">
                          <a:solidFill>
                            <a:schemeClr val="tx1"/>
                          </a:solidFill>
                        </a:rPr>
                        <a:t>Human</a:t>
                      </a:r>
                    </a:p>
                  </a:txBody>
                  <a:tcPr/>
                </a:tc>
                <a:tc>
                  <a:txBody>
                    <a:bodyPr/>
                    <a:lstStyle/>
                    <a:p>
                      <a:pPr algn="ctr"/>
                      <a:r>
                        <a:rPr lang="en-US" b="0" cap="none" baseline="0" dirty="0">
                          <a:solidFill>
                            <a:schemeClr val="tx1"/>
                          </a:solidFill>
                        </a:rPr>
                        <a:t>3</a:t>
                      </a:r>
                    </a:p>
                  </a:txBody>
                  <a:tcPr/>
                </a:tc>
                <a:tc>
                  <a:txBody>
                    <a:bodyPr/>
                    <a:lstStyle/>
                    <a:p>
                      <a:pPr algn="ctr"/>
                      <a:r>
                        <a:rPr lang="en-US" cap="none" baseline="0" dirty="0"/>
                        <a:t>0</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m</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0</a:t>
                      </a:r>
                    </a:p>
                  </a:txBody>
                  <a:tcPr/>
                </a:tc>
                <a:extLst>
                  <a:ext uri="{0D108BD9-81ED-4DB2-BD59-A6C34878D82A}">
                    <a16:rowId xmlns:a16="http://schemas.microsoft.com/office/drawing/2014/main" val="10003"/>
                  </a:ext>
                </a:extLst>
              </a:tr>
            </a:tbl>
          </a:graphicData>
        </a:graphic>
      </p:graphicFrame>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5" name="44 Elipse"/>
          <p:cNvSpPr/>
          <p:nvPr/>
        </p:nvSpPr>
        <p:spPr>
          <a:xfrm>
            <a:off x="5352104" y="463271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46" name="45 Conector recto"/>
          <p:cNvCxnSpPr/>
          <p:nvPr/>
        </p:nvCxnSpPr>
        <p:spPr>
          <a:xfrm>
            <a:off x="4379088" y="4312078"/>
            <a:ext cx="973016" cy="42978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a:endCxn id="45" idx="2"/>
          </p:cNvCxnSpPr>
          <p:nvPr/>
        </p:nvCxnSpPr>
        <p:spPr>
          <a:xfrm flipV="1">
            <a:off x="4379088" y="4779253"/>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47 CuadroTexto"/>
          <p:cNvSpPr txBox="1"/>
          <p:nvPr/>
        </p:nvSpPr>
        <p:spPr>
          <a:xfrm>
            <a:off x="4715555" y="4102605"/>
            <a:ext cx="300082" cy="369332"/>
          </a:xfrm>
          <a:prstGeom prst="rect">
            <a:avLst/>
          </a:prstGeom>
          <a:noFill/>
        </p:spPr>
        <p:txBody>
          <a:bodyPr wrap="none" rtlCol="0">
            <a:spAutoFit/>
          </a:bodyPr>
          <a:lstStyle/>
          <a:p>
            <a:r>
              <a:rPr lang="en-US" b="1" i="1" dirty="0">
                <a:solidFill>
                  <a:srgbClr val="C00000"/>
                </a:solidFill>
              </a:rPr>
              <a:t>1</a:t>
            </a:r>
            <a:endParaRPr lang="en-US" b="1" dirty="0">
              <a:solidFill>
                <a:srgbClr val="C00000"/>
              </a:solidFill>
            </a:endParaRPr>
          </a:p>
        </p:txBody>
      </p:sp>
      <p:sp>
        <p:nvSpPr>
          <p:cNvPr id="49" name="48 CuadroTexto"/>
          <p:cNvSpPr txBox="1"/>
          <p:nvPr/>
        </p:nvSpPr>
        <p:spPr>
          <a:xfrm>
            <a:off x="4743444" y="5122399"/>
            <a:ext cx="300082" cy="369332"/>
          </a:xfrm>
          <a:prstGeom prst="rect">
            <a:avLst/>
          </a:prstGeom>
          <a:noFill/>
        </p:spPr>
        <p:txBody>
          <a:bodyPr wrap="none" rtlCol="0">
            <a:spAutoFit/>
          </a:bodyPr>
          <a:lstStyle/>
          <a:p>
            <a:r>
              <a:rPr lang="en-US" b="1" i="1" dirty="0"/>
              <a:t>2</a:t>
            </a:r>
            <a:endParaRPr lang="en-US" b="1" dirty="0"/>
          </a:p>
        </p:txBody>
      </p:sp>
      <p:cxnSp>
        <p:nvCxnSpPr>
          <p:cNvPr id="24" name="23 Conector recto"/>
          <p:cNvCxnSpPr>
            <a:endCxn id="10" idx="2"/>
          </p:cNvCxnSpPr>
          <p:nvPr/>
        </p:nvCxnSpPr>
        <p:spPr>
          <a:xfrm flipV="1">
            <a:off x="5633458" y="4783013"/>
            <a:ext cx="1066281" cy="161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a:off x="6016557" y="4400262"/>
            <a:ext cx="300082" cy="369332"/>
          </a:xfrm>
          <a:prstGeom prst="rect">
            <a:avLst/>
          </a:prstGeom>
          <a:noFill/>
        </p:spPr>
        <p:txBody>
          <a:bodyPr wrap="none" rtlCol="0">
            <a:spAutoFit/>
          </a:bodyPr>
          <a:lstStyle/>
          <a:p>
            <a:r>
              <a:rPr lang="en-US" b="1" i="1" dirty="0">
                <a:solidFill>
                  <a:srgbClr val="C00000"/>
                </a:solidFill>
              </a:rPr>
              <a:t>3</a:t>
            </a:r>
            <a:endParaRPr lang="en-US" b="1" dirty="0">
              <a:solidFill>
                <a:srgbClr val="C00000"/>
              </a:solidFill>
            </a:endParaRPr>
          </a:p>
        </p:txBody>
      </p:sp>
    </p:spTree>
    <p:extLst>
      <p:ext uri="{BB962C8B-B14F-4D97-AF65-F5344CB8AC3E}">
        <p14:creationId xmlns:p14="http://schemas.microsoft.com/office/powerpoint/2010/main" val="1894576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5" name="44 Elipse"/>
          <p:cNvSpPr/>
          <p:nvPr/>
        </p:nvSpPr>
        <p:spPr>
          <a:xfrm>
            <a:off x="5352104" y="463271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46" name="45 Conector recto"/>
          <p:cNvCxnSpPr/>
          <p:nvPr/>
        </p:nvCxnSpPr>
        <p:spPr>
          <a:xfrm>
            <a:off x="4379088" y="4312078"/>
            <a:ext cx="973016" cy="42978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a:endCxn id="45" idx="2"/>
          </p:cNvCxnSpPr>
          <p:nvPr/>
        </p:nvCxnSpPr>
        <p:spPr>
          <a:xfrm flipV="1">
            <a:off x="4379088" y="4779253"/>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47 CuadroTexto"/>
          <p:cNvSpPr txBox="1"/>
          <p:nvPr/>
        </p:nvSpPr>
        <p:spPr>
          <a:xfrm>
            <a:off x="4715555" y="4102605"/>
            <a:ext cx="300082" cy="369332"/>
          </a:xfrm>
          <a:prstGeom prst="rect">
            <a:avLst/>
          </a:prstGeom>
          <a:noFill/>
        </p:spPr>
        <p:txBody>
          <a:bodyPr wrap="none" rtlCol="0">
            <a:spAutoFit/>
          </a:bodyPr>
          <a:lstStyle/>
          <a:p>
            <a:r>
              <a:rPr lang="en-US" b="1" i="1" dirty="0"/>
              <a:t>1</a:t>
            </a:r>
            <a:endParaRPr lang="en-US" b="1" dirty="0"/>
          </a:p>
        </p:txBody>
      </p:sp>
      <p:sp>
        <p:nvSpPr>
          <p:cNvPr id="49" name="48 CuadroTexto"/>
          <p:cNvSpPr txBox="1"/>
          <p:nvPr/>
        </p:nvSpPr>
        <p:spPr>
          <a:xfrm>
            <a:off x="4743444" y="5122399"/>
            <a:ext cx="300082" cy="369332"/>
          </a:xfrm>
          <a:prstGeom prst="rect">
            <a:avLst/>
          </a:prstGeom>
          <a:noFill/>
        </p:spPr>
        <p:txBody>
          <a:bodyPr wrap="none" rtlCol="0">
            <a:spAutoFit/>
          </a:bodyPr>
          <a:lstStyle/>
          <a:p>
            <a:r>
              <a:rPr lang="en-US" b="1" i="1" dirty="0"/>
              <a:t>2</a:t>
            </a:r>
            <a:endParaRPr lang="en-US" b="1" dirty="0"/>
          </a:p>
        </p:txBody>
      </p:sp>
      <p:cxnSp>
        <p:nvCxnSpPr>
          <p:cNvPr id="24" name="23 Conector recto"/>
          <p:cNvCxnSpPr>
            <a:endCxn id="10" idx="2"/>
          </p:cNvCxnSpPr>
          <p:nvPr/>
        </p:nvCxnSpPr>
        <p:spPr>
          <a:xfrm flipV="1">
            <a:off x="5633458" y="4783013"/>
            <a:ext cx="1066281" cy="161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a:off x="6016557" y="4400262"/>
            <a:ext cx="300082" cy="369332"/>
          </a:xfrm>
          <a:prstGeom prst="rect">
            <a:avLst/>
          </a:prstGeom>
          <a:noFill/>
        </p:spPr>
        <p:txBody>
          <a:bodyPr wrap="none" rtlCol="0">
            <a:spAutoFit/>
          </a:bodyPr>
          <a:lstStyle/>
          <a:p>
            <a:r>
              <a:rPr lang="en-US" b="1" i="1" dirty="0"/>
              <a:t>3</a:t>
            </a:r>
            <a:endParaRPr lang="en-US" b="1" dirty="0"/>
          </a:p>
        </p:txBody>
      </p:sp>
      <p:graphicFrame>
        <p:nvGraphicFramePr>
          <p:cNvPr id="25" name="3 Marcador de contenido"/>
          <p:cNvGraphicFramePr>
            <a:graphicFrameLocks/>
          </p:cNvGraphicFramePr>
          <p:nvPr/>
        </p:nvGraphicFramePr>
        <p:xfrm>
          <a:off x="3575602" y="1268071"/>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sp>
        <p:nvSpPr>
          <p:cNvPr id="35" name="34 CuadroTexto"/>
          <p:cNvSpPr txBox="1"/>
          <p:nvPr/>
        </p:nvSpPr>
        <p:spPr>
          <a:xfrm>
            <a:off x="3241113" y="5896020"/>
            <a:ext cx="5842414" cy="400110"/>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000" dirty="0">
                <a:latin typeface="+mj-lt"/>
              </a:rPr>
              <a:t>The </a:t>
            </a:r>
            <a:r>
              <a:rPr lang="en-US" sz="2000" b="1" i="1" dirty="0">
                <a:latin typeface="+mj-lt"/>
              </a:rPr>
              <a:t>simple tree </a:t>
            </a:r>
            <a:r>
              <a:rPr lang="en-US" sz="2000" dirty="0">
                <a:latin typeface="+mj-lt"/>
              </a:rPr>
              <a:t>that fits to the original matrix.</a:t>
            </a:r>
          </a:p>
        </p:txBody>
      </p:sp>
    </p:spTree>
    <p:extLst>
      <p:ext uri="{BB962C8B-B14F-4D97-AF65-F5344CB8AC3E}">
        <p14:creationId xmlns:p14="http://schemas.microsoft.com/office/powerpoint/2010/main" val="3012109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5806"/>
            <a:ext cx="10972800" cy="896815"/>
          </a:xfrm>
        </p:spPr>
        <p:txBody>
          <a:bodyPr/>
          <a:lstStyle/>
          <a:p>
            <a:r>
              <a:rPr lang="en-US" sz="4800" dirty="0"/>
              <a:t>An Idea of Distance-Based Phylogeny</a:t>
            </a:r>
          </a:p>
        </p:txBody>
      </p:sp>
      <p:grpSp>
        <p:nvGrpSpPr>
          <p:cNvPr id="30" name="29 Grupo"/>
          <p:cNvGrpSpPr/>
          <p:nvPr/>
        </p:nvGrpSpPr>
        <p:grpSpPr>
          <a:xfrm>
            <a:off x="6699739" y="4071769"/>
            <a:ext cx="2416629" cy="1485015"/>
            <a:chOff x="6547339" y="4071769"/>
            <a:chExt cx="2416629" cy="1485015"/>
          </a:xfrm>
        </p:grpSpPr>
        <p:sp>
          <p:nvSpPr>
            <p:cNvPr id="10" name="9 Elipse"/>
            <p:cNvSpPr/>
            <p:nvPr/>
          </p:nvSpPr>
          <p:spPr>
            <a:xfrm>
              <a:off x="6547339" y="4636474"/>
              <a:ext cx="281354" cy="293077"/>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1" name="10 Elipse"/>
            <p:cNvSpPr/>
            <p:nvPr/>
          </p:nvSpPr>
          <p:spPr>
            <a:xfrm>
              <a:off x="7789978" y="4103074"/>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5158145"/>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20 Conector recto"/>
            <p:cNvCxnSpPr/>
            <p:nvPr/>
          </p:nvCxnSpPr>
          <p:spPr>
            <a:xfrm>
              <a:off x="6828693" y="4786983"/>
              <a:ext cx="973016" cy="42978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flipV="1">
              <a:off x="6828693" y="4275042"/>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069985" y="4090376"/>
              <a:ext cx="300082" cy="369332"/>
            </a:xfrm>
            <a:prstGeom prst="rect">
              <a:avLst/>
            </a:prstGeom>
            <a:noFill/>
          </p:spPr>
          <p:txBody>
            <a:bodyPr wrap="none" rtlCol="0">
              <a:spAutoFit/>
            </a:bodyPr>
            <a:lstStyle/>
            <a:p>
              <a:r>
                <a:rPr lang="en-US" b="1" i="1" dirty="0"/>
                <a:t>2</a:t>
              </a:r>
              <a:endParaRPr lang="en-US" b="1" dirty="0"/>
            </a:p>
          </p:txBody>
        </p:sp>
        <p:sp>
          <p:nvSpPr>
            <p:cNvPr id="29" name="28 CuadroTexto"/>
            <p:cNvSpPr txBox="1"/>
            <p:nvPr/>
          </p:nvSpPr>
          <p:spPr>
            <a:xfrm>
              <a:off x="7115902" y="5068284"/>
              <a:ext cx="300082" cy="369332"/>
            </a:xfrm>
            <a:prstGeom prst="rect">
              <a:avLst/>
            </a:prstGeom>
            <a:noFill/>
          </p:spPr>
          <p:txBody>
            <a:bodyPr wrap="none" rtlCol="0">
              <a:spAutoFit/>
            </a:bodyPr>
            <a:lstStyle/>
            <a:p>
              <a:r>
                <a:rPr lang="en-US" b="1" dirty="0">
                  <a:solidFill>
                    <a:srgbClr val="C00000"/>
                  </a:solidFill>
                </a:rPr>
                <a:t>0</a:t>
              </a:r>
            </a:p>
          </p:txBody>
        </p:sp>
        <p:sp>
          <p:nvSpPr>
            <p:cNvPr id="32" name="31 CuadroTexto"/>
            <p:cNvSpPr txBox="1"/>
            <p:nvPr/>
          </p:nvSpPr>
          <p:spPr>
            <a:xfrm>
              <a:off x="8099629" y="5187452"/>
              <a:ext cx="864339" cy="369332"/>
            </a:xfrm>
            <a:prstGeom prst="rect">
              <a:avLst/>
            </a:prstGeom>
            <a:noFill/>
          </p:spPr>
          <p:txBody>
            <a:bodyPr wrap="none" rtlCol="0">
              <a:spAutoFit/>
            </a:bodyPr>
            <a:lstStyle/>
            <a:p>
              <a:r>
                <a:rPr lang="en-US" b="1" dirty="0">
                  <a:solidFill>
                    <a:srgbClr val="C00000"/>
                  </a:solidFill>
                </a:rPr>
                <a:t>Whale</a:t>
              </a:r>
            </a:p>
          </p:txBody>
        </p:sp>
        <p:sp>
          <p:nvSpPr>
            <p:cNvPr id="33" name="32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27" name="26 CuadroTexto"/>
          <p:cNvSpPr txBox="1"/>
          <p:nvPr/>
        </p:nvSpPr>
        <p:spPr>
          <a:xfrm>
            <a:off x="3220278" y="5192541"/>
            <a:ext cx="979755" cy="369332"/>
          </a:xfrm>
          <a:prstGeom prst="rect">
            <a:avLst/>
          </a:prstGeom>
          <a:noFill/>
        </p:spPr>
        <p:txBody>
          <a:bodyPr wrap="none" rtlCol="0">
            <a:spAutoFit/>
          </a:bodyPr>
          <a:lstStyle/>
          <a:p>
            <a:r>
              <a:rPr lang="en-US" b="1" dirty="0"/>
              <a:t>Human</a:t>
            </a:r>
          </a:p>
        </p:txBody>
      </p:sp>
      <p:sp>
        <p:nvSpPr>
          <p:cNvPr id="31" name="30 Elipse"/>
          <p:cNvSpPr/>
          <p:nvPr/>
        </p:nvSpPr>
        <p:spPr>
          <a:xfrm>
            <a:off x="4135913" y="4056698"/>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1 Elipse"/>
          <p:cNvSpPr/>
          <p:nvPr/>
        </p:nvSpPr>
        <p:spPr>
          <a:xfrm>
            <a:off x="4147636" y="5187452"/>
            <a:ext cx="281354" cy="29307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CuadroTexto"/>
          <p:cNvSpPr txBox="1"/>
          <p:nvPr/>
        </p:nvSpPr>
        <p:spPr>
          <a:xfrm>
            <a:off x="3250146" y="4150314"/>
            <a:ext cx="915635" cy="369332"/>
          </a:xfrm>
          <a:prstGeom prst="rect">
            <a:avLst/>
          </a:prstGeom>
          <a:noFill/>
        </p:spPr>
        <p:txBody>
          <a:bodyPr wrap="none" rtlCol="0">
            <a:spAutoFit/>
          </a:bodyPr>
          <a:lstStyle/>
          <a:p>
            <a:r>
              <a:rPr lang="en-US" b="1" dirty="0"/>
              <a:t>Chimp</a:t>
            </a:r>
          </a:p>
        </p:txBody>
      </p:sp>
      <p:sp>
        <p:nvSpPr>
          <p:cNvPr id="45" name="44 Elipse"/>
          <p:cNvSpPr/>
          <p:nvPr/>
        </p:nvSpPr>
        <p:spPr>
          <a:xfrm>
            <a:off x="5352104" y="463271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46" name="45 Conector recto"/>
          <p:cNvCxnSpPr/>
          <p:nvPr/>
        </p:nvCxnSpPr>
        <p:spPr>
          <a:xfrm>
            <a:off x="4379088" y="4312078"/>
            <a:ext cx="973016" cy="42978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a:endCxn id="45" idx="2"/>
          </p:cNvCxnSpPr>
          <p:nvPr/>
        </p:nvCxnSpPr>
        <p:spPr>
          <a:xfrm flipV="1">
            <a:off x="4379088" y="4779253"/>
            <a:ext cx="973016" cy="5119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47 CuadroTexto"/>
          <p:cNvSpPr txBox="1"/>
          <p:nvPr/>
        </p:nvSpPr>
        <p:spPr>
          <a:xfrm>
            <a:off x="4715555" y="4102605"/>
            <a:ext cx="300082" cy="369332"/>
          </a:xfrm>
          <a:prstGeom prst="rect">
            <a:avLst/>
          </a:prstGeom>
          <a:noFill/>
        </p:spPr>
        <p:txBody>
          <a:bodyPr wrap="none" rtlCol="0">
            <a:spAutoFit/>
          </a:bodyPr>
          <a:lstStyle/>
          <a:p>
            <a:r>
              <a:rPr lang="en-US" b="1" i="1" dirty="0"/>
              <a:t>1</a:t>
            </a:r>
            <a:endParaRPr lang="en-US" b="1" dirty="0"/>
          </a:p>
        </p:txBody>
      </p:sp>
      <p:sp>
        <p:nvSpPr>
          <p:cNvPr id="49" name="48 CuadroTexto"/>
          <p:cNvSpPr txBox="1"/>
          <p:nvPr/>
        </p:nvSpPr>
        <p:spPr>
          <a:xfrm>
            <a:off x="4743444" y="5122399"/>
            <a:ext cx="300082" cy="369332"/>
          </a:xfrm>
          <a:prstGeom prst="rect">
            <a:avLst/>
          </a:prstGeom>
          <a:noFill/>
        </p:spPr>
        <p:txBody>
          <a:bodyPr wrap="none" rtlCol="0">
            <a:spAutoFit/>
          </a:bodyPr>
          <a:lstStyle/>
          <a:p>
            <a:r>
              <a:rPr lang="en-US" b="1" i="1" dirty="0"/>
              <a:t>2</a:t>
            </a:r>
            <a:endParaRPr lang="en-US" b="1" dirty="0"/>
          </a:p>
        </p:txBody>
      </p:sp>
      <p:cxnSp>
        <p:nvCxnSpPr>
          <p:cNvPr id="24" name="23 Conector recto"/>
          <p:cNvCxnSpPr>
            <a:endCxn id="10" idx="2"/>
          </p:cNvCxnSpPr>
          <p:nvPr/>
        </p:nvCxnSpPr>
        <p:spPr>
          <a:xfrm flipV="1">
            <a:off x="5633458" y="4783013"/>
            <a:ext cx="1066281" cy="161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a:off x="6016557" y="4400262"/>
            <a:ext cx="300082" cy="369332"/>
          </a:xfrm>
          <a:prstGeom prst="rect">
            <a:avLst/>
          </a:prstGeom>
          <a:noFill/>
        </p:spPr>
        <p:txBody>
          <a:bodyPr wrap="none" rtlCol="0">
            <a:spAutoFit/>
          </a:bodyPr>
          <a:lstStyle/>
          <a:p>
            <a:r>
              <a:rPr lang="en-US" b="1" i="1" dirty="0"/>
              <a:t>3</a:t>
            </a:r>
            <a:endParaRPr lang="en-US" b="1" dirty="0"/>
          </a:p>
        </p:txBody>
      </p:sp>
      <p:graphicFrame>
        <p:nvGraphicFramePr>
          <p:cNvPr id="26" name="3 Marcador de contenido"/>
          <p:cNvGraphicFramePr>
            <a:graphicFrameLocks/>
          </p:cNvGraphicFramePr>
          <p:nvPr/>
        </p:nvGraphicFramePr>
        <p:xfrm>
          <a:off x="3575602" y="1268071"/>
          <a:ext cx="5033359" cy="19405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370840">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5417520" y="5111197"/>
            <a:ext cx="1511952" cy="369332"/>
          </a:xfrm>
          <a:prstGeom prst="rect">
            <a:avLst/>
          </a:prstGeom>
          <a:solidFill>
            <a:srgbClr val="E3D3F5"/>
          </a:solidFill>
        </p:spPr>
        <p:txBody>
          <a:bodyPr wrap="none">
            <a:spAutoFit/>
          </a:bodyPr>
          <a:lstStyle/>
          <a:p>
            <a:r>
              <a:rPr lang="en-US" b="1" i="1" dirty="0">
                <a:solidFill>
                  <a:srgbClr val="7030A0"/>
                </a:solidFill>
              </a:rPr>
              <a:t>internal edge</a:t>
            </a:r>
            <a:endParaRPr lang="en-US" dirty="0">
              <a:solidFill>
                <a:srgbClr val="7030A0"/>
              </a:solidFill>
            </a:endParaRPr>
          </a:p>
        </p:txBody>
      </p:sp>
      <p:cxnSp>
        <p:nvCxnSpPr>
          <p:cNvPr id="5" name="Straight Arrow Connector 4"/>
          <p:cNvCxnSpPr>
            <a:stCxn id="3" idx="0"/>
            <a:endCxn id="34" idx="2"/>
          </p:cNvCxnSpPr>
          <p:nvPr/>
        </p:nvCxnSpPr>
        <p:spPr>
          <a:xfrm flipH="1" flipV="1">
            <a:off x="6166598" y="4769594"/>
            <a:ext cx="6898" cy="34160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819418" y="4615090"/>
            <a:ext cx="1524776" cy="369332"/>
          </a:xfrm>
          <a:prstGeom prst="rect">
            <a:avLst/>
          </a:prstGeom>
          <a:solidFill>
            <a:srgbClr val="E3D3F5"/>
          </a:solidFill>
        </p:spPr>
        <p:txBody>
          <a:bodyPr wrap="none">
            <a:spAutoFit/>
          </a:bodyPr>
          <a:lstStyle/>
          <a:p>
            <a:r>
              <a:rPr lang="en-US" b="1" i="1" dirty="0">
                <a:solidFill>
                  <a:srgbClr val="7030A0"/>
                </a:solidFill>
              </a:rPr>
              <a:t>external edge</a:t>
            </a:r>
            <a:endParaRPr lang="en-US" dirty="0">
              <a:solidFill>
                <a:srgbClr val="7030A0"/>
              </a:solidFill>
            </a:endParaRPr>
          </a:p>
        </p:txBody>
      </p:sp>
      <p:cxnSp>
        <p:nvCxnSpPr>
          <p:cNvPr id="36" name="Straight Arrow Connector 35"/>
          <p:cNvCxnSpPr/>
          <p:nvPr/>
        </p:nvCxnSpPr>
        <p:spPr>
          <a:xfrm flipH="1">
            <a:off x="7435276" y="4799756"/>
            <a:ext cx="384142" cy="21772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65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5 Marcador de contenido"/>
          <p:cNvGraphicFramePr>
            <a:graphicFrameLocks noGrp="1"/>
          </p:cNvGraphicFramePr>
          <p:nvPr>
            <p:ph idx="1"/>
            <p:extLst>
              <p:ext uri="{D42A27DB-BD31-4B8C-83A1-F6EECF244321}">
                <p14:modId xmlns:p14="http://schemas.microsoft.com/office/powerpoint/2010/main" val="3416419404"/>
              </p:ext>
            </p:extLst>
          </p:nvPr>
        </p:nvGraphicFramePr>
        <p:xfrm>
          <a:off x="5139991" y="2317339"/>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1116592" y="1326277"/>
            <a:ext cx="9081332" cy="430887"/>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b="1" dirty="0">
                <a:solidFill>
                  <a:srgbClr val="7030A0"/>
                </a:solidFill>
                <a:latin typeface="+mj-lt"/>
              </a:rPr>
              <a:t>Exercise: </a:t>
            </a:r>
            <a:r>
              <a:rPr lang="en-US" sz="2200" dirty="0">
                <a:latin typeface="+mj-lt"/>
              </a:rPr>
              <a:t>Apply this recursive approach to distance matrix below.</a:t>
            </a:r>
          </a:p>
        </p:txBody>
      </p:sp>
      <p:sp>
        <p:nvSpPr>
          <p:cNvPr id="6" name="1 Título"/>
          <p:cNvSpPr>
            <a:spLocks noGrp="1"/>
          </p:cNvSpPr>
          <p:nvPr>
            <p:ph type="title"/>
          </p:nvPr>
        </p:nvSpPr>
        <p:spPr>
          <a:xfrm>
            <a:off x="609600" y="5806"/>
            <a:ext cx="10972800" cy="896815"/>
          </a:xfrm>
        </p:spPr>
        <p:txBody>
          <a:bodyPr/>
          <a:lstStyle/>
          <a:p>
            <a:r>
              <a:rPr lang="en-US" sz="4800" dirty="0"/>
              <a:t>An Idea of Distance-Based Phylogeny</a:t>
            </a:r>
          </a:p>
        </p:txBody>
      </p:sp>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37</a:t>
            </a:fld>
            <a:endParaRPr lang="ca-ES" dirty="0"/>
          </a:p>
        </p:txBody>
      </p:sp>
    </p:spTree>
    <p:extLst>
      <p:ext uri="{BB962C8B-B14F-4D97-AF65-F5344CB8AC3E}">
        <p14:creationId xmlns:p14="http://schemas.microsoft.com/office/powerpoint/2010/main" val="288192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Outline</a:t>
            </a:r>
          </a:p>
        </p:txBody>
      </p:sp>
      <p:sp>
        <p:nvSpPr>
          <p:cNvPr id="3" name="2 Marcador de contenido"/>
          <p:cNvSpPr>
            <a:spLocks noGrp="1"/>
          </p:cNvSpPr>
          <p:nvPr>
            <p:ph idx="1"/>
          </p:nvPr>
        </p:nvSpPr>
        <p:spPr>
          <a:xfrm>
            <a:off x="1219200" y="1542144"/>
            <a:ext cx="10972800" cy="4525963"/>
          </a:xfrm>
        </p:spPr>
        <p:txBody>
          <a:bodyPr/>
          <a:lstStyle/>
          <a:p>
            <a:r>
              <a:rPr lang="en-US" dirty="0"/>
              <a:t>Transforming Distance Matrices into Evolutionary Trees</a:t>
            </a:r>
          </a:p>
          <a:p>
            <a:r>
              <a:rPr lang="en-US" dirty="0"/>
              <a:t>Toward an Algorithm for Distance-Based Phylogeny Construction</a:t>
            </a:r>
          </a:p>
          <a:p>
            <a:r>
              <a:rPr lang="en-US" b="1" dirty="0"/>
              <a:t>Additive Phylogeny</a:t>
            </a:r>
          </a:p>
          <a:p>
            <a:r>
              <a:rPr lang="en-US" dirty="0" err="1"/>
              <a:t>Ultrametric</a:t>
            </a:r>
            <a:r>
              <a:rPr lang="en-US" dirty="0"/>
              <a:t> Evolutionary Trees (UPGMA reconstruction)</a:t>
            </a:r>
          </a:p>
          <a:p>
            <a:r>
              <a:rPr lang="en-US" dirty="0"/>
              <a:t>The </a:t>
            </a:r>
            <a:r>
              <a:rPr lang="en-US" dirty="0" err="1"/>
              <a:t>Neibour</a:t>
            </a:r>
            <a:r>
              <a:rPr lang="en-US" dirty="0"/>
              <a:t>-Joining Algorithm</a:t>
            </a:r>
          </a:p>
          <a:p>
            <a:r>
              <a:rPr lang="en-US" dirty="0"/>
              <a:t>Using Least-Squares to construct Distance-Based Phylogenies</a:t>
            </a:r>
          </a:p>
          <a:p>
            <a:endParaRPr lang="en-US" dirty="0"/>
          </a:p>
        </p:txBody>
      </p:sp>
    </p:spTree>
    <p:extLst>
      <p:ext uri="{BB962C8B-B14F-4D97-AF65-F5344CB8AC3E}">
        <p14:creationId xmlns:p14="http://schemas.microsoft.com/office/powerpoint/2010/main" val="2297430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4200" y="0"/>
            <a:ext cx="10972800" cy="908050"/>
          </a:xfrm>
        </p:spPr>
        <p:txBody>
          <a:bodyPr/>
          <a:lstStyle/>
          <a:p>
            <a:r>
              <a:rPr lang="en-US" dirty="0"/>
              <a:t>Computing Limb Length</a:t>
            </a:r>
          </a:p>
        </p:txBody>
      </p:sp>
      <p:sp>
        <p:nvSpPr>
          <p:cNvPr id="13" name="12 CuadroTexto"/>
          <p:cNvSpPr txBox="1"/>
          <p:nvPr/>
        </p:nvSpPr>
        <p:spPr>
          <a:xfrm>
            <a:off x="752776" y="2974623"/>
            <a:ext cx="10861872" cy="144655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b="1" dirty="0">
                <a:latin typeface="+mj-lt"/>
              </a:rPr>
              <a:t>Limb Length Problem: </a:t>
            </a:r>
            <a:r>
              <a:rPr lang="en-US" sz="2200" dirty="0">
                <a:latin typeface="+mj-lt"/>
              </a:rPr>
              <a:t>Compute the length of a limb in the simple tree fitting an additive distance matrix.</a:t>
            </a:r>
          </a:p>
          <a:p>
            <a:pPr marL="342900" indent="-342900">
              <a:buFont typeface="Arial" panose="020B0604020202020204" pitchFamily="34" charset="0"/>
              <a:buChar char="•"/>
            </a:pPr>
            <a:r>
              <a:rPr lang="en-US" sz="2200" b="1" dirty="0">
                <a:latin typeface="+mj-lt"/>
              </a:rPr>
              <a:t>Input: </a:t>
            </a:r>
            <a:r>
              <a:rPr lang="en-US" sz="2200" dirty="0">
                <a:latin typeface="+mj-lt"/>
              </a:rPr>
              <a:t>An additive distance matrix </a:t>
            </a:r>
            <a:r>
              <a:rPr lang="en-US" sz="2200" i="1" dirty="0">
                <a:latin typeface="+mj-lt"/>
              </a:rPr>
              <a:t>D</a:t>
            </a:r>
            <a:r>
              <a:rPr lang="en-US" sz="2200" dirty="0">
                <a:latin typeface="+mj-lt"/>
              </a:rPr>
              <a:t> and an integer </a:t>
            </a:r>
            <a:r>
              <a:rPr lang="en-US" sz="2200" i="1" dirty="0">
                <a:latin typeface="+mj-lt"/>
              </a:rPr>
              <a:t>j</a:t>
            </a:r>
            <a:r>
              <a:rPr lang="en-US" sz="2200" dirty="0">
                <a:latin typeface="+mj-lt"/>
              </a:rPr>
              <a:t>. </a:t>
            </a:r>
          </a:p>
          <a:p>
            <a:pPr marL="342900" indent="-342900">
              <a:buFont typeface="Arial" panose="020B0604020202020204" pitchFamily="34" charset="0"/>
              <a:buChar char="•"/>
            </a:pPr>
            <a:r>
              <a:rPr lang="en-US" sz="2200" b="1" dirty="0">
                <a:latin typeface="+mj-lt"/>
              </a:rPr>
              <a:t>Output: </a:t>
            </a:r>
            <a:r>
              <a:rPr lang="en-US" sz="2200" dirty="0">
                <a:latin typeface="+mj-lt"/>
              </a:rPr>
              <a:t>The length of the limb connecting leaf </a:t>
            </a:r>
            <a:r>
              <a:rPr lang="en-US" sz="2200" i="1" dirty="0">
                <a:latin typeface="+mj-lt"/>
              </a:rPr>
              <a:t>j</a:t>
            </a:r>
            <a:r>
              <a:rPr lang="en-US" sz="2200" dirty="0">
                <a:latin typeface="+mj-lt"/>
              </a:rPr>
              <a:t> to its parent, </a:t>
            </a:r>
            <a:r>
              <a:rPr lang="en-US" sz="2200" i="1" dirty="0" err="1">
                <a:latin typeface="+mj-lt"/>
              </a:rPr>
              <a:t>LimbLength</a:t>
            </a:r>
            <a:r>
              <a:rPr lang="en-US" sz="2200" i="1" dirty="0">
                <a:latin typeface="+mj-lt"/>
              </a:rPr>
              <a:t>(j)</a:t>
            </a:r>
            <a:r>
              <a:rPr lang="en-US" sz="2200" dirty="0">
                <a:latin typeface="+mj-lt"/>
              </a:rPr>
              <a:t>.</a:t>
            </a:r>
          </a:p>
        </p:txBody>
      </p:sp>
      <p:sp>
        <p:nvSpPr>
          <p:cNvPr id="6" name="6 CuadroTexto"/>
          <p:cNvSpPr txBox="1"/>
          <p:nvPr/>
        </p:nvSpPr>
        <p:spPr>
          <a:xfrm>
            <a:off x="752776" y="1117748"/>
            <a:ext cx="10837488" cy="83099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b="1" dirty="0">
                <a:latin typeface="+mj-lt"/>
              </a:rPr>
              <a:t>Limb Length Theorem</a:t>
            </a:r>
            <a:r>
              <a:rPr lang="en-US" sz="2400" dirty="0">
                <a:latin typeface="+mj-lt"/>
              </a:rPr>
              <a:t>: </a:t>
            </a:r>
            <a:r>
              <a:rPr lang="en-US" sz="2400" i="1" dirty="0" err="1">
                <a:latin typeface="+mj-lt"/>
              </a:rPr>
              <a:t>LimbLength</a:t>
            </a:r>
            <a:r>
              <a:rPr lang="en-US" sz="2400" i="1" dirty="0">
                <a:latin typeface="+mj-lt"/>
              </a:rPr>
              <a:t>(</a:t>
            </a:r>
            <a:r>
              <a:rPr lang="en-US" sz="2400" i="1" dirty="0" err="1">
                <a:latin typeface="+mj-lt"/>
              </a:rPr>
              <a:t>i</a:t>
            </a:r>
            <a:r>
              <a:rPr lang="en-US" sz="2400" i="1" dirty="0">
                <a:latin typeface="+mj-lt"/>
              </a:rPr>
              <a:t>) </a:t>
            </a:r>
            <a:r>
              <a:rPr lang="en-US" sz="2400" dirty="0">
                <a:latin typeface="+mj-lt"/>
              </a:rPr>
              <a:t>is equal to the minimum value of (</a:t>
            </a:r>
            <a:r>
              <a:rPr lang="en-US" sz="2400" i="1" dirty="0" err="1">
                <a:latin typeface="+mj-lt"/>
              </a:rPr>
              <a:t>D</a:t>
            </a:r>
            <a:r>
              <a:rPr lang="en-US" sz="2400" i="1" baseline="-25000" dirty="0" err="1">
                <a:latin typeface="+mj-lt"/>
              </a:rPr>
              <a:t>i,k</a:t>
            </a:r>
            <a:r>
              <a:rPr lang="en-US" sz="2400" baseline="-25000" dirty="0">
                <a:latin typeface="+mj-lt"/>
              </a:rPr>
              <a:t> </a:t>
            </a:r>
            <a:r>
              <a:rPr lang="en-US" sz="2400" dirty="0">
                <a:latin typeface="+mj-lt"/>
              </a:rPr>
              <a:t>+ </a:t>
            </a:r>
            <a:r>
              <a:rPr lang="en-US" sz="2400" i="1" dirty="0" err="1">
                <a:latin typeface="+mj-lt"/>
              </a:rPr>
              <a:t>D</a:t>
            </a:r>
            <a:r>
              <a:rPr lang="en-US" sz="2400" i="1" baseline="-25000" dirty="0" err="1">
                <a:latin typeface="+mj-lt"/>
              </a:rPr>
              <a:t>i,j</a:t>
            </a:r>
            <a:r>
              <a:rPr lang="en-US" sz="2400" i="1" dirty="0">
                <a:latin typeface="+mj-lt"/>
              </a:rPr>
              <a:t> </a:t>
            </a:r>
            <a:r>
              <a:rPr lang="en-US" sz="2400" dirty="0">
                <a:latin typeface="+mj-lt"/>
              </a:rPr>
              <a:t>- </a:t>
            </a:r>
            <a:r>
              <a:rPr lang="en-US" sz="2400" i="1" dirty="0" err="1">
                <a:latin typeface="+mj-lt"/>
              </a:rPr>
              <a:t>D</a:t>
            </a:r>
            <a:r>
              <a:rPr lang="en-US" sz="2400" i="1" baseline="-25000" dirty="0" err="1">
                <a:latin typeface="+mj-lt"/>
              </a:rPr>
              <a:t>j,k</a:t>
            </a:r>
            <a:r>
              <a:rPr lang="en-US" sz="2400" dirty="0">
                <a:latin typeface="+mj-lt"/>
              </a:rPr>
              <a:t>)/2 over all leaves </a:t>
            </a:r>
            <a:r>
              <a:rPr lang="en-US" sz="2400" i="1" dirty="0">
                <a:latin typeface="+mj-lt"/>
              </a:rPr>
              <a:t>j</a:t>
            </a:r>
            <a:r>
              <a:rPr lang="en-US" sz="2400" dirty="0">
                <a:latin typeface="+mj-lt"/>
              </a:rPr>
              <a:t> and </a:t>
            </a:r>
            <a:r>
              <a:rPr lang="en-US" sz="2400" i="1" dirty="0">
                <a:latin typeface="+mj-lt"/>
              </a:rPr>
              <a:t>k</a:t>
            </a:r>
            <a:r>
              <a:rPr lang="en-US" sz="2400" dirty="0">
                <a:latin typeface="+mj-lt"/>
              </a:rPr>
              <a:t>.</a:t>
            </a:r>
          </a:p>
        </p:txBody>
      </p:sp>
    </p:spTree>
    <p:extLst>
      <p:ext uri="{BB962C8B-B14F-4D97-AF65-F5344CB8AC3E}">
        <p14:creationId xmlns:p14="http://schemas.microsoft.com/office/powerpoint/2010/main" val="135443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94547" y="0"/>
            <a:ext cx="10383053" cy="907473"/>
          </a:xfrm>
        </p:spPr>
        <p:txBody>
          <a:bodyPr/>
          <a:lstStyle/>
          <a:p>
            <a:r>
              <a:rPr lang="en-US" dirty="0"/>
              <a:t>Example: HIV Evolutionary Tree</a:t>
            </a:r>
          </a:p>
        </p:txBody>
      </p:sp>
      <p:pic>
        <p:nvPicPr>
          <p:cNvPr id="4" name="Picture 3" descr="C:\Users\odolgova\Dropbox (CRG)\Capturas de pantalla\Captura de pantalla 2018-01-05 10.52.0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19" t="27959" r="57950" b="53237"/>
          <a:stretch/>
        </p:blipFill>
        <p:spPr bwMode="auto">
          <a:xfrm>
            <a:off x="534888" y="981227"/>
            <a:ext cx="2702333" cy="1268607"/>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214745" y="2477518"/>
            <a:ext cx="7543800" cy="3693319"/>
          </a:xfrm>
          <a:prstGeom prst="rect">
            <a:avLst/>
          </a:prstGeom>
        </p:spPr>
        <p:txBody>
          <a:bodyPr wrap="square">
            <a:spAutoFit/>
          </a:bodyPr>
          <a:lstStyle/>
          <a:p>
            <a:pPr marL="285750" indent="-285750">
              <a:buFont typeface="Arial" panose="020B0604020202020204" pitchFamily="34" charset="0"/>
              <a:buChar char="•"/>
            </a:pPr>
            <a:r>
              <a:rPr lang="en-US" dirty="0">
                <a:latin typeface="+mj-lt"/>
              </a:rPr>
              <a:t>HIV comprises five different viral families, denoted as A, B, M, N, and O, with the M family responsible for 95% of all HIV infections. </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The five families are different offshoots of the evolutionary tree for Simian Immunodeficiency Virus (SIV), which infects primates.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Stars indicate viruses transitioning from primates to humans. The A and B families originated in sooty </a:t>
            </a:r>
            <a:r>
              <a:rPr lang="en-US" dirty="0" err="1">
                <a:latin typeface="+mj-lt"/>
              </a:rPr>
              <a:t>mangabey</a:t>
            </a:r>
            <a:r>
              <a:rPr lang="en-US" dirty="0">
                <a:latin typeface="+mj-lt"/>
              </a:rPr>
              <a:t> monkeys, whereas the M, N, and O families originated in chimpanzees.</a:t>
            </a:r>
          </a:p>
          <a:p>
            <a:pPr marL="285750" indent="-285750">
              <a:buFont typeface="Arial" panose="020B0604020202020204" pitchFamily="34" charset="0"/>
              <a:buChar char="•"/>
            </a:pPr>
            <a:endParaRPr lang="en-US" dirty="0">
              <a:latin typeface="+mj-lt"/>
            </a:endParaRPr>
          </a:p>
          <a:p>
            <a:pPr marL="285750" lvl="0" indent="-285750">
              <a:buFont typeface="Arial" panose="020B0604020202020204" pitchFamily="34" charset="0"/>
              <a:buChar char="•"/>
            </a:pPr>
            <a:r>
              <a:rPr lang="en-US" dirty="0">
                <a:latin typeface="Century Gothic"/>
              </a:rPr>
              <a:t>If we want to know which animal gave us SARS we should construct an evolutionary tree for the SARS </a:t>
            </a:r>
            <a:r>
              <a:rPr lang="en-US" dirty="0" err="1">
                <a:latin typeface="Century Gothic"/>
              </a:rPr>
              <a:t>coronovirus</a:t>
            </a:r>
            <a:r>
              <a:rPr lang="en-US" dirty="0">
                <a:latin typeface="Century Gothic"/>
              </a:rPr>
              <a:t> as well.</a:t>
            </a:r>
            <a:endParaRPr lang="en-US" dirty="0">
              <a:latin typeface="+mj-lt"/>
            </a:endParaRPr>
          </a:p>
        </p:txBody>
      </p:sp>
      <p:pic>
        <p:nvPicPr>
          <p:cNvPr id="39938" name="Picture 2" descr="http://bioinformaticsalgorithms.com/images/Evolution/HIV_phylogen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8959" y="981227"/>
            <a:ext cx="4074332" cy="5630820"/>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4</a:t>
            </a:fld>
            <a:endParaRPr lang="ca-ES" dirty="0"/>
          </a:p>
        </p:txBody>
      </p:sp>
    </p:spTree>
    <p:extLst>
      <p:ext uri="{BB962C8B-B14F-4D97-AF65-F5344CB8AC3E}">
        <p14:creationId xmlns:p14="http://schemas.microsoft.com/office/powerpoint/2010/main" val="75777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4200" y="0"/>
            <a:ext cx="10972800" cy="908050"/>
          </a:xfrm>
        </p:spPr>
        <p:txBody>
          <a:bodyPr/>
          <a:lstStyle/>
          <a:p>
            <a:r>
              <a:rPr lang="en-US" dirty="0"/>
              <a:t>Computing Limb Length</a:t>
            </a:r>
          </a:p>
        </p:txBody>
      </p:sp>
      <p:sp>
        <p:nvSpPr>
          <p:cNvPr id="6" name="5 CuadroTexto"/>
          <p:cNvSpPr txBox="1"/>
          <p:nvPr/>
        </p:nvSpPr>
        <p:spPr>
          <a:xfrm>
            <a:off x="1336293" y="4994149"/>
            <a:ext cx="6627135" cy="523220"/>
          </a:xfrm>
          <a:prstGeom prst="rect">
            <a:avLst/>
          </a:prstGeom>
          <a:noFill/>
        </p:spPr>
        <p:txBody>
          <a:bodyPr wrap="none" rtlCol="0">
            <a:spAutoFit/>
          </a:bodyPr>
          <a:lstStyle/>
          <a:p>
            <a:r>
              <a:rPr lang="en-US" sz="2800" b="1" dirty="0"/>
              <a:t>(</a:t>
            </a:r>
            <a:r>
              <a:rPr lang="en-US" sz="2800" b="1" i="1" dirty="0" err="1"/>
              <a:t>D</a:t>
            </a:r>
            <a:r>
              <a:rPr lang="en-US" sz="2800" b="1" i="1" baseline="-25000" dirty="0" err="1"/>
              <a:t>chimp,human</a:t>
            </a:r>
            <a:r>
              <a:rPr lang="en-US" sz="2800" b="1" i="1" baseline="-25000" dirty="0"/>
              <a:t> </a:t>
            </a:r>
            <a:r>
              <a:rPr lang="en-US" sz="2800" b="1" i="1" dirty="0"/>
              <a:t>+ </a:t>
            </a:r>
            <a:r>
              <a:rPr lang="en-US" sz="2800" b="1" i="1" dirty="0" err="1"/>
              <a:t>D</a:t>
            </a:r>
            <a:r>
              <a:rPr lang="en-US" sz="2800" b="1" i="1" baseline="-25000" dirty="0" err="1"/>
              <a:t>chimp</a:t>
            </a:r>
            <a:r>
              <a:rPr lang="en-US" sz="2800" b="1" i="1" baseline="-25000" dirty="0"/>
              <a:t>, whale</a:t>
            </a:r>
            <a:r>
              <a:rPr lang="en-US" sz="2800" b="1" dirty="0"/>
              <a:t>– </a:t>
            </a:r>
            <a:r>
              <a:rPr lang="en-US" sz="2800" b="1" i="1" dirty="0" err="1"/>
              <a:t>D</a:t>
            </a:r>
            <a:r>
              <a:rPr lang="en-US" sz="2800" b="1" i="1" baseline="-25000" dirty="0" err="1"/>
              <a:t>human,whale</a:t>
            </a:r>
            <a:r>
              <a:rPr lang="en-US" sz="2800" b="1" dirty="0"/>
              <a:t>) / 2</a:t>
            </a:r>
          </a:p>
        </p:txBody>
      </p:sp>
      <p:sp>
        <p:nvSpPr>
          <p:cNvPr id="8" name="7 CuadroTexto"/>
          <p:cNvSpPr txBox="1"/>
          <p:nvPr/>
        </p:nvSpPr>
        <p:spPr>
          <a:xfrm>
            <a:off x="1336293" y="4268803"/>
            <a:ext cx="6623929" cy="523220"/>
          </a:xfrm>
          <a:prstGeom prst="rect">
            <a:avLst/>
          </a:prstGeom>
          <a:noFill/>
        </p:spPr>
        <p:txBody>
          <a:bodyPr wrap="none" rtlCol="0">
            <a:spAutoFit/>
          </a:bodyPr>
          <a:lstStyle/>
          <a:p>
            <a:r>
              <a:rPr lang="en-US" sz="2800" b="1" dirty="0"/>
              <a:t>(</a:t>
            </a:r>
            <a:r>
              <a:rPr lang="en-US" sz="2800" b="1" i="1" dirty="0" err="1"/>
              <a:t>D</a:t>
            </a:r>
            <a:r>
              <a:rPr lang="en-US" sz="2800" b="1" i="1" baseline="-25000" dirty="0" err="1"/>
              <a:t>chimp,human</a:t>
            </a:r>
            <a:r>
              <a:rPr lang="en-US" sz="2800" b="1" i="1" baseline="-25000" dirty="0"/>
              <a:t> </a:t>
            </a:r>
            <a:r>
              <a:rPr lang="en-US" sz="2800" b="1" i="1" dirty="0"/>
              <a:t>+ </a:t>
            </a:r>
            <a:r>
              <a:rPr lang="en-US" sz="2800" b="1" i="1" dirty="0" err="1"/>
              <a:t>D</a:t>
            </a:r>
            <a:r>
              <a:rPr lang="en-US" sz="2800" b="1" i="1" baseline="-25000" dirty="0" err="1"/>
              <a:t>chimp</a:t>
            </a:r>
            <a:r>
              <a:rPr lang="en-US" sz="2800" b="1" i="1" baseline="-25000" dirty="0"/>
              <a:t>, seal</a:t>
            </a:r>
            <a:r>
              <a:rPr lang="en-US" sz="2800" b="1" dirty="0"/>
              <a:t> – </a:t>
            </a:r>
            <a:r>
              <a:rPr lang="en-US" sz="2800" b="1" i="1" dirty="0" err="1"/>
              <a:t>D</a:t>
            </a:r>
            <a:r>
              <a:rPr lang="en-US" sz="2800" b="1" i="1" baseline="-25000" dirty="0" err="1"/>
              <a:t>human,seal</a:t>
            </a:r>
            <a:r>
              <a:rPr lang="en-US" sz="2800" b="1" dirty="0"/>
              <a:t>) / 2  </a:t>
            </a:r>
          </a:p>
        </p:txBody>
      </p:sp>
      <p:graphicFrame>
        <p:nvGraphicFramePr>
          <p:cNvPr id="9" name="3 Marcador de contenido"/>
          <p:cNvGraphicFramePr>
            <a:graphicFrameLocks/>
          </p:cNvGraphicFramePr>
          <p:nvPr/>
        </p:nvGraphicFramePr>
        <p:xfrm>
          <a:off x="3654840" y="2107236"/>
          <a:ext cx="5033359" cy="1990653"/>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420933">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sp>
        <p:nvSpPr>
          <p:cNvPr id="7" name="6 CuadroTexto"/>
          <p:cNvSpPr txBox="1"/>
          <p:nvPr/>
        </p:nvSpPr>
        <p:spPr>
          <a:xfrm>
            <a:off x="1336293" y="5685305"/>
            <a:ext cx="6014788" cy="523220"/>
          </a:xfrm>
          <a:prstGeom prst="rect">
            <a:avLst/>
          </a:prstGeom>
          <a:noFill/>
        </p:spPr>
        <p:txBody>
          <a:bodyPr wrap="none" rtlCol="0">
            <a:spAutoFit/>
          </a:bodyPr>
          <a:lstStyle/>
          <a:p>
            <a:r>
              <a:rPr lang="en-US" sz="2800" b="1" dirty="0"/>
              <a:t>(</a:t>
            </a:r>
            <a:r>
              <a:rPr lang="en-US" sz="2800" b="1" i="1" dirty="0" err="1"/>
              <a:t>D</a:t>
            </a:r>
            <a:r>
              <a:rPr lang="en-US" sz="2800" b="1" i="1" baseline="-25000" dirty="0" err="1"/>
              <a:t>chimp,whale</a:t>
            </a:r>
            <a:r>
              <a:rPr lang="en-US" sz="2800" b="1" i="1" baseline="-25000" dirty="0"/>
              <a:t> </a:t>
            </a:r>
            <a:r>
              <a:rPr lang="en-US" sz="2800" b="1" i="1" dirty="0"/>
              <a:t>+ </a:t>
            </a:r>
            <a:r>
              <a:rPr lang="en-US" sz="2800" b="1" i="1" dirty="0" err="1"/>
              <a:t>D</a:t>
            </a:r>
            <a:r>
              <a:rPr lang="en-US" sz="2800" b="1" i="1" baseline="-25000" dirty="0" err="1"/>
              <a:t>chimp,seal</a:t>
            </a:r>
            <a:r>
              <a:rPr lang="en-US" sz="2800" b="1" i="1" baseline="-25000" dirty="0"/>
              <a:t> </a:t>
            </a:r>
            <a:r>
              <a:rPr lang="en-US" sz="2800" b="1" dirty="0"/>
              <a:t>– </a:t>
            </a:r>
            <a:r>
              <a:rPr lang="en-US" sz="2800" b="1" i="1" dirty="0" err="1"/>
              <a:t>D</a:t>
            </a:r>
            <a:r>
              <a:rPr lang="en-US" sz="2800" b="1" i="1" baseline="-25000" dirty="0" err="1"/>
              <a:t>whale,seal</a:t>
            </a:r>
            <a:r>
              <a:rPr lang="en-US" sz="2800" b="1" dirty="0"/>
              <a:t>) / 2</a:t>
            </a:r>
          </a:p>
        </p:txBody>
      </p:sp>
      <p:sp>
        <p:nvSpPr>
          <p:cNvPr id="11" name="6 CuadroTexto"/>
          <p:cNvSpPr txBox="1"/>
          <p:nvPr/>
        </p:nvSpPr>
        <p:spPr>
          <a:xfrm>
            <a:off x="752776" y="1117748"/>
            <a:ext cx="10837488" cy="83099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b="1" dirty="0">
                <a:latin typeface="+mj-lt"/>
              </a:rPr>
              <a:t>Limb Length Theorem</a:t>
            </a:r>
            <a:r>
              <a:rPr lang="en-US" sz="2400" dirty="0">
                <a:latin typeface="+mj-lt"/>
              </a:rPr>
              <a:t>: </a:t>
            </a:r>
            <a:r>
              <a:rPr lang="en-US" sz="2400" i="1" dirty="0" err="1">
                <a:latin typeface="+mj-lt"/>
              </a:rPr>
              <a:t>LimbLength</a:t>
            </a:r>
            <a:r>
              <a:rPr lang="en-US" sz="2400" i="1" dirty="0">
                <a:latin typeface="+mj-lt"/>
              </a:rPr>
              <a:t>(</a:t>
            </a:r>
            <a:r>
              <a:rPr lang="en-US" sz="2400" i="1" dirty="0" err="1">
                <a:latin typeface="+mj-lt"/>
              </a:rPr>
              <a:t>i</a:t>
            </a:r>
            <a:r>
              <a:rPr lang="en-US" sz="2400" i="1" dirty="0">
                <a:latin typeface="+mj-lt"/>
              </a:rPr>
              <a:t>) </a:t>
            </a:r>
            <a:r>
              <a:rPr lang="en-US" sz="2400" dirty="0">
                <a:latin typeface="+mj-lt"/>
              </a:rPr>
              <a:t>is equal to the minimum value of (</a:t>
            </a:r>
            <a:r>
              <a:rPr lang="en-US" sz="2400" i="1" dirty="0" err="1">
                <a:latin typeface="+mj-lt"/>
              </a:rPr>
              <a:t>D</a:t>
            </a:r>
            <a:r>
              <a:rPr lang="en-US" sz="2400" i="1" baseline="-25000" dirty="0" err="1">
                <a:latin typeface="+mj-lt"/>
              </a:rPr>
              <a:t>i,k</a:t>
            </a:r>
            <a:r>
              <a:rPr lang="en-US" sz="2400" baseline="-25000" dirty="0">
                <a:latin typeface="+mj-lt"/>
              </a:rPr>
              <a:t> </a:t>
            </a:r>
            <a:r>
              <a:rPr lang="en-US" sz="2400" dirty="0">
                <a:latin typeface="+mj-lt"/>
              </a:rPr>
              <a:t>+ </a:t>
            </a:r>
            <a:r>
              <a:rPr lang="en-US" sz="2400" i="1" dirty="0" err="1">
                <a:latin typeface="+mj-lt"/>
              </a:rPr>
              <a:t>D</a:t>
            </a:r>
            <a:r>
              <a:rPr lang="en-US" sz="2400" i="1" baseline="-25000" dirty="0" err="1">
                <a:latin typeface="+mj-lt"/>
              </a:rPr>
              <a:t>i,j</a:t>
            </a:r>
            <a:r>
              <a:rPr lang="en-US" sz="2400" i="1" dirty="0">
                <a:latin typeface="+mj-lt"/>
              </a:rPr>
              <a:t> </a:t>
            </a:r>
            <a:r>
              <a:rPr lang="en-US" sz="2400" dirty="0">
                <a:latin typeface="+mj-lt"/>
              </a:rPr>
              <a:t>- </a:t>
            </a:r>
            <a:r>
              <a:rPr lang="en-US" sz="2400" i="1" dirty="0" err="1">
                <a:latin typeface="+mj-lt"/>
              </a:rPr>
              <a:t>D</a:t>
            </a:r>
            <a:r>
              <a:rPr lang="en-US" sz="2400" i="1" baseline="-25000" dirty="0" err="1">
                <a:latin typeface="+mj-lt"/>
              </a:rPr>
              <a:t>j,k</a:t>
            </a:r>
            <a:r>
              <a:rPr lang="en-US" sz="2400" dirty="0">
                <a:latin typeface="+mj-lt"/>
              </a:rPr>
              <a:t>)/2 over all leaves </a:t>
            </a:r>
            <a:r>
              <a:rPr lang="en-US" sz="2400" i="1" dirty="0">
                <a:latin typeface="+mj-lt"/>
              </a:rPr>
              <a:t>j</a:t>
            </a:r>
            <a:r>
              <a:rPr lang="en-US" sz="2400" dirty="0">
                <a:latin typeface="+mj-lt"/>
              </a:rPr>
              <a:t> and </a:t>
            </a:r>
            <a:r>
              <a:rPr lang="en-US" sz="2400" i="1" dirty="0">
                <a:latin typeface="+mj-lt"/>
              </a:rPr>
              <a:t>k</a:t>
            </a:r>
            <a:r>
              <a:rPr lang="en-US" sz="2400" dirty="0">
                <a:latin typeface="+mj-lt"/>
              </a:rPr>
              <a:t>.</a:t>
            </a:r>
          </a:p>
        </p:txBody>
      </p:sp>
    </p:spTree>
    <p:extLst>
      <p:ext uri="{BB962C8B-B14F-4D97-AF65-F5344CB8AC3E}">
        <p14:creationId xmlns:p14="http://schemas.microsoft.com/office/powerpoint/2010/main" val="776242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4200" y="0"/>
            <a:ext cx="10972800" cy="908050"/>
          </a:xfrm>
        </p:spPr>
        <p:txBody>
          <a:bodyPr/>
          <a:lstStyle/>
          <a:p>
            <a:r>
              <a:rPr lang="en-US" dirty="0"/>
              <a:t>Computing Limb Length</a:t>
            </a:r>
          </a:p>
        </p:txBody>
      </p:sp>
      <p:graphicFrame>
        <p:nvGraphicFramePr>
          <p:cNvPr id="9" name="3 Marcador de contenido"/>
          <p:cNvGraphicFramePr>
            <a:graphicFrameLocks/>
          </p:cNvGraphicFramePr>
          <p:nvPr/>
        </p:nvGraphicFramePr>
        <p:xfrm>
          <a:off x="3654840" y="2107236"/>
          <a:ext cx="5033359" cy="1990653"/>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tblGrid>
              <a:tr h="457200">
                <a:tc>
                  <a:txBody>
                    <a:bodyPr/>
                    <a:lstStyle/>
                    <a:p>
                      <a:endParaRPr lang="en-US" cap="small" baseline="0" dirty="0"/>
                    </a:p>
                  </a:txBody>
                  <a:tcPr/>
                </a:tc>
                <a:tc>
                  <a:txBody>
                    <a:bodyPr/>
                    <a:lstStyle/>
                    <a:p>
                      <a:pPr algn="ctr"/>
                      <a:r>
                        <a:rPr lang="en-US" b="1" cap="none" baseline="0" dirty="0"/>
                        <a:t>Chimp</a:t>
                      </a:r>
                    </a:p>
                  </a:txBody>
                  <a:tcPr/>
                </a:tc>
                <a:tc>
                  <a:txBody>
                    <a:bodyPr/>
                    <a:lstStyle/>
                    <a:p>
                      <a:pPr algn="ctr"/>
                      <a:r>
                        <a:rPr lang="en-US" b="1" cap="none" baseline="0" dirty="0"/>
                        <a:t>Human</a:t>
                      </a:r>
                      <a:endParaRPr lang="en-US" b="1" cap="none" baseline="0" dirty="0">
                        <a:solidFill>
                          <a:schemeClr val="tx1"/>
                        </a:solidFill>
                      </a:endParaRPr>
                    </a:p>
                  </a:txBody>
                  <a:tcPr/>
                </a:tc>
                <a:tc>
                  <a:txBody>
                    <a:bodyPr/>
                    <a:lstStyle/>
                    <a:p>
                      <a:pPr algn="ctr"/>
                      <a:r>
                        <a:rPr lang="en-US" b="1" cap="none" baseline="0" dirty="0"/>
                        <a:t>Seal</a:t>
                      </a:r>
                    </a:p>
                  </a:txBody>
                  <a:tcPr/>
                </a:tc>
                <a:tc>
                  <a:txBody>
                    <a:bodyPr/>
                    <a:lstStyle/>
                    <a:p>
                      <a:pPr algn="ctr"/>
                      <a:r>
                        <a:rPr lang="en-US" b="1" cap="none" baseline="0" dirty="0"/>
                        <a:t>Whale</a:t>
                      </a:r>
                      <a:endParaRPr lang="en-US" b="1" cap="none"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b="1" dirty="0"/>
                        <a:t>Chimp</a:t>
                      </a:r>
                      <a:endParaRPr lang="en-US" b="1" dirty="0">
                        <a:solidFill>
                          <a:schemeClr val="tx1"/>
                        </a:solidFill>
                      </a:endParaRPr>
                    </a:p>
                  </a:txBody>
                  <a:tcPr/>
                </a:tc>
                <a:tc>
                  <a:txBody>
                    <a:bodyPr/>
                    <a:lstStyle/>
                    <a:p>
                      <a:pPr algn="ctr"/>
                      <a:r>
                        <a:rPr lang="en-US" cap="none" baseline="0" dirty="0"/>
                        <a:t>0</a:t>
                      </a:r>
                    </a:p>
                  </a:txBody>
                  <a:tcPr/>
                </a:tc>
                <a:tc>
                  <a:txBody>
                    <a:bodyPr/>
                    <a:lstStyle/>
                    <a:p>
                      <a:pPr algn="ctr"/>
                      <a:r>
                        <a:rPr lang="en-US" cap="none" baseline="0" dirty="0"/>
                        <a:t>3</a:t>
                      </a:r>
                      <a:endParaRPr lang="en-US" b="0" cap="none" baseline="0"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4</a:t>
                      </a:r>
                      <a:endParaRPr lang="en-US" b="0" cap="none" baseline="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b="1" dirty="0"/>
                        <a:t>Human</a:t>
                      </a:r>
                    </a:p>
                  </a:txBody>
                  <a:tcPr/>
                </a:tc>
                <a:tc>
                  <a:txBody>
                    <a:bodyPr/>
                    <a:lstStyle/>
                    <a:p>
                      <a:pPr algn="ctr"/>
                      <a:r>
                        <a:rPr lang="en-US" cap="none" baseline="0" dirty="0"/>
                        <a:t>3</a:t>
                      </a:r>
                    </a:p>
                  </a:txBody>
                  <a:tcPr/>
                </a:tc>
                <a:tc>
                  <a:txBody>
                    <a:bodyPr/>
                    <a:lstStyle/>
                    <a:p>
                      <a:pPr algn="ctr"/>
                      <a:r>
                        <a:rPr lang="en-US" cap="none" baseline="0" dirty="0"/>
                        <a:t>0</a:t>
                      </a:r>
                    </a:p>
                  </a:txBody>
                  <a:tcPr/>
                </a:tc>
                <a:tc>
                  <a:txBody>
                    <a:bodyPr/>
                    <a:lstStyle/>
                    <a:p>
                      <a:pPr algn="ctr"/>
                      <a:r>
                        <a:rPr lang="en-US" cap="none" baseline="0" dirty="0"/>
                        <a:t>7</a:t>
                      </a:r>
                    </a:p>
                  </a:txBody>
                  <a:tcPr/>
                </a:tc>
                <a:tc>
                  <a:txBody>
                    <a:bodyPr/>
                    <a:lstStyle/>
                    <a:p>
                      <a:pPr algn="ctr"/>
                      <a:r>
                        <a:rPr lang="en-US" cap="none" baseline="0" dirty="0"/>
                        <a:t>5</a:t>
                      </a:r>
                    </a:p>
                  </a:txBody>
                  <a:tcPr/>
                </a:tc>
                <a:extLst>
                  <a:ext uri="{0D108BD9-81ED-4DB2-BD59-A6C34878D82A}">
                    <a16:rowId xmlns:a16="http://schemas.microsoft.com/office/drawing/2014/main" val="10002"/>
                  </a:ext>
                </a:extLst>
              </a:tr>
              <a:tr h="420933">
                <a:tc>
                  <a:txBody>
                    <a:bodyPr/>
                    <a:lstStyle/>
                    <a:p>
                      <a:r>
                        <a:rPr lang="en-US" b="1" dirty="0"/>
                        <a:t>Seal</a:t>
                      </a:r>
                      <a:endParaRPr lang="en-US" b="1" dirty="0">
                        <a:solidFill>
                          <a:schemeClr val="tx1"/>
                        </a:solidFill>
                      </a:endParaRPr>
                    </a:p>
                  </a:txBody>
                  <a:tcPr/>
                </a:tc>
                <a:tc>
                  <a:txBody>
                    <a:bodyPr/>
                    <a:lstStyle/>
                    <a:p>
                      <a:pPr algn="ctr"/>
                      <a:r>
                        <a:rPr lang="en-US" cap="none" baseline="0" dirty="0"/>
                        <a:t>6</a:t>
                      </a:r>
                    </a:p>
                  </a:txBody>
                  <a:tcPr/>
                </a:tc>
                <a:tc>
                  <a:txBody>
                    <a:bodyPr/>
                    <a:lstStyle/>
                    <a:p>
                      <a:pPr algn="ctr"/>
                      <a:r>
                        <a:rPr lang="en-US" cap="none" baseline="0" dirty="0"/>
                        <a:t>7</a:t>
                      </a:r>
                    </a:p>
                  </a:txBody>
                  <a:tcPr/>
                </a:tc>
                <a:tc>
                  <a:txBody>
                    <a:bodyPr/>
                    <a:lstStyle/>
                    <a:p>
                      <a:pPr algn="ctr"/>
                      <a:r>
                        <a:rPr lang="en-US" cap="none" baseline="0" dirty="0"/>
                        <a:t>0</a:t>
                      </a:r>
                    </a:p>
                  </a:txBody>
                  <a:tcPr/>
                </a:tc>
                <a:tc>
                  <a:txBody>
                    <a:bodyPr/>
                    <a:lstStyle/>
                    <a:p>
                      <a:pPr algn="ctr"/>
                      <a:r>
                        <a:rPr lang="en-US" cap="none" baseline="0" dirty="0"/>
                        <a:t>2</a:t>
                      </a:r>
                      <a:endParaRPr lang="en-US" b="1" cap="none" baseline="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b="1" dirty="0"/>
                        <a:t>Whale</a:t>
                      </a:r>
                    </a:p>
                  </a:txBody>
                  <a:tcPr/>
                </a:tc>
                <a:tc>
                  <a:txBody>
                    <a:bodyPr/>
                    <a:lstStyle/>
                    <a:p>
                      <a:pPr algn="ctr"/>
                      <a:r>
                        <a:rPr lang="en-US" cap="none" baseline="0" dirty="0"/>
                        <a:t>4</a:t>
                      </a:r>
                    </a:p>
                  </a:txBody>
                  <a:tcPr/>
                </a:tc>
                <a:tc>
                  <a:txBody>
                    <a:bodyPr/>
                    <a:lstStyle/>
                    <a:p>
                      <a:pPr algn="ctr"/>
                      <a:r>
                        <a:rPr lang="en-US" cap="none" baseline="0" dirty="0"/>
                        <a:t>5</a:t>
                      </a:r>
                    </a:p>
                  </a:txBody>
                  <a:tcPr/>
                </a:tc>
                <a:tc>
                  <a:txBody>
                    <a:bodyPr/>
                    <a:lstStyle/>
                    <a:p>
                      <a:pPr algn="ctr"/>
                      <a:r>
                        <a:rPr lang="en-US" cap="none" baseline="0" dirty="0"/>
                        <a:t>2</a:t>
                      </a:r>
                    </a:p>
                  </a:txBody>
                  <a:tcPr/>
                </a:tc>
                <a:tc>
                  <a:txBody>
                    <a:bodyPr/>
                    <a:lstStyle/>
                    <a:p>
                      <a:pPr algn="ctr"/>
                      <a:r>
                        <a:rPr lang="en-US" cap="none" baseline="0" dirty="0"/>
                        <a:t>0</a:t>
                      </a:r>
                    </a:p>
                  </a:txBody>
                  <a:tcPr/>
                </a:tc>
                <a:extLst>
                  <a:ext uri="{0D108BD9-81ED-4DB2-BD59-A6C34878D82A}">
                    <a16:rowId xmlns:a16="http://schemas.microsoft.com/office/drawing/2014/main" val="10004"/>
                  </a:ext>
                </a:extLst>
              </a:tr>
            </a:tbl>
          </a:graphicData>
        </a:graphic>
      </p:graphicFrame>
      <p:grpSp>
        <p:nvGrpSpPr>
          <p:cNvPr id="11" name="10 Grupo"/>
          <p:cNvGrpSpPr/>
          <p:nvPr/>
        </p:nvGrpSpPr>
        <p:grpSpPr>
          <a:xfrm>
            <a:off x="3037056" y="4246925"/>
            <a:ext cx="6041307" cy="1490874"/>
            <a:chOff x="2922661" y="4065910"/>
            <a:chExt cx="6041307" cy="1490874"/>
          </a:xfrm>
        </p:grpSpPr>
        <p:sp>
          <p:nvSpPr>
            <p:cNvPr id="12" name="11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13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14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16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17 Conector recto"/>
            <p:cNvCxnSpPr>
              <a:endCxn id="14"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18 Conector recto"/>
            <p:cNvCxnSpPr>
              <a:endCxn id="14"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21 Conector recto"/>
            <p:cNvCxnSpPr>
              <a:endCxn id="15"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4668144" y="4103075"/>
              <a:ext cx="300082" cy="369332"/>
            </a:xfrm>
            <a:prstGeom prst="rect">
              <a:avLst/>
            </a:prstGeom>
            <a:noFill/>
          </p:spPr>
          <p:txBody>
            <a:bodyPr wrap="none" rtlCol="0">
              <a:spAutoFit/>
            </a:bodyPr>
            <a:lstStyle/>
            <a:p>
              <a:r>
                <a:rPr lang="en-US" b="1" dirty="0">
                  <a:solidFill>
                    <a:srgbClr val="C00000"/>
                  </a:solidFill>
                </a:rPr>
                <a:t>1</a:t>
              </a:r>
            </a:p>
          </p:txBody>
        </p:sp>
        <p:sp>
          <p:nvSpPr>
            <p:cNvPr id="24" name="23 CuadroTexto"/>
            <p:cNvSpPr txBox="1"/>
            <p:nvPr/>
          </p:nvSpPr>
          <p:spPr>
            <a:xfrm>
              <a:off x="5869763" y="4399102"/>
              <a:ext cx="300082" cy="369332"/>
            </a:xfrm>
            <a:prstGeom prst="rect">
              <a:avLst/>
            </a:prstGeom>
            <a:noFill/>
          </p:spPr>
          <p:txBody>
            <a:bodyPr wrap="none" rtlCol="0">
              <a:spAutoFit/>
            </a:bodyPr>
            <a:lstStyle/>
            <a:p>
              <a:r>
                <a:rPr lang="en-US" dirty="0"/>
                <a:t>3</a:t>
              </a:r>
            </a:p>
          </p:txBody>
        </p:sp>
        <p:sp>
          <p:nvSpPr>
            <p:cNvPr id="25" name="24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26" name="25 CuadroTexto"/>
            <p:cNvSpPr txBox="1"/>
            <p:nvPr/>
          </p:nvSpPr>
          <p:spPr>
            <a:xfrm>
              <a:off x="7063148" y="4103075"/>
              <a:ext cx="300082" cy="369332"/>
            </a:xfrm>
            <a:prstGeom prst="rect">
              <a:avLst/>
            </a:prstGeom>
            <a:noFill/>
          </p:spPr>
          <p:txBody>
            <a:bodyPr wrap="none" rtlCol="0">
              <a:spAutoFit/>
            </a:bodyPr>
            <a:lstStyle/>
            <a:p>
              <a:r>
                <a:rPr lang="en-US" dirty="0"/>
                <a:t>2</a:t>
              </a:r>
            </a:p>
          </p:txBody>
        </p:sp>
        <p:sp>
          <p:nvSpPr>
            <p:cNvPr id="27" name="26 CuadroTexto"/>
            <p:cNvSpPr txBox="1"/>
            <p:nvPr/>
          </p:nvSpPr>
          <p:spPr>
            <a:xfrm>
              <a:off x="7115902" y="5068284"/>
              <a:ext cx="300082" cy="369332"/>
            </a:xfrm>
            <a:prstGeom prst="rect">
              <a:avLst/>
            </a:prstGeom>
            <a:noFill/>
          </p:spPr>
          <p:txBody>
            <a:bodyPr wrap="none" rtlCol="0">
              <a:spAutoFit/>
            </a:bodyPr>
            <a:lstStyle/>
            <a:p>
              <a:r>
                <a:rPr lang="en-US" dirty="0"/>
                <a:t>0</a:t>
              </a:r>
            </a:p>
          </p:txBody>
        </p:sp>
        <p:sp>
          <p:nvSpPr>
            <p:cNvPr id="28" name="27 CuadroTexto"/>
            <p:cNvSpPr txBox="1"/>
            <p:nvPr/>
          </p:nvSpPr>
          <p:spPr>
            <a:xfrm>
              <a:off x="2922661" y="4065910"/>
              <a:ext cx="915635" cy="369332"/>
            </a:xfrm>
            <a:prstGeom prst="rect">
              <a:avLst/>
            </a:prstGeom>
            <a:noFill/>
          </p:spPr>
          <p:txBody>
            <a:bodyPr wrap="none" rtlCol="0">
              <a:spAutoFit/>
            </a:bodyPr>
            <a:lstStyle/>
            <a:p>
              <a:r>
                <a:rPr lang="en-US" b="1" dirty="0"/>
                <a:t>Chimp</a:t>
              </a:r>
            </a:p>
          </p:txBody>
        </p:sp>
        <p:sp>
          <p:nvSpPr>
            <p:cNvPr id="29" name="28 CuadroTexto"/>
            <p:cNvSpPr txBox="1"/>
            <p:nvPr/>
          </p:nvSpPr>
          <p:spPr>
            <a:xfrm>
              <a:off x="2928516" y="5123986"/>
              <a:ext cx="979755" cy="369332"/>
            </a:xfrm>
            <a:prstGeom prst="rect">
              <a:avLst/>
            </a:prstGeom>
            <a:noFill/>
          </p:spPr>
          <p:txBody>
            <a:bodyPr wrap="none" rtlCol="0">
              <a:spAutoFit/>
            </a:bodyPr>
            <a:lstStyle/>
            <a:p>
              <a:r>
                <a:rPr lang="en-US" b="1" dirty="0"/>
                <a:t>Human</a:t>
              </a:r>
            </a:p>
          </p:txBody>
        </p:sp>
        <p:sp>
          <p:nvSpPr>
            <p:cNvPr id="30" name="29 CuadroTexto"/>
            <p:cNvSpPr txBox="1"/>
            <p:nvPr/>
          </p:nvSpPr>
          <p:spPr>
            <a:xfrm>
              <a:off x="8099629" y="5187452"/>
              <a:ext cx="864339" cy="369332"/>
            </a:xfrm>
            <a:prstGeom prst="rect">
              <a:avLst/>
            </a:prstGeom>
            <a:noFill/>
          </p:spPr>
          <p:txBody>
            <a:bodyPr wrap="none" rtlCol="0">
              <a:spAutoFit/>
            </a:bodyPr>
            <a:lstStyle/>
            <a:p>
              <a:r>
                <a:rPr lang="en-US" b="1" dirty="0"/>
                <a:t>Whale</a:t>
              </a:r>
            </a:p>
          </p:txBody>
        </p:sp>
        <p:sp>
          <p:nvSpPr>
            <p:cNvPr id="31" name="30 CuadroTexto"/>
            <p:cNvSpPr txBox="1"/>
            <p:nvPr/>
          </p:nvSpPr>
          <p:spPr>
            <a:xfrm>
              <a:off x="8330461" y="4071769"/>
              <a:ext cx="633507" cy="369332"/>
            </a:xfrm>
            <a:prstGeom prst="rect">
              <a:avLst/>
            </a:prstGeom>
            <a:noFill/>
          </p:spPr>
          <p:txBody>
            <a:bodyPr wrap="none" rtlCol="0">
              <a:spAutoFit/>
            </a:bodyPr>
            <a:lstStyle/>
            <a:p>
              <a:r>
                <a:rPr lang="en-US" b="1" dirty="0"/>
                <a:t>Seal</a:t>
              </a:r>
            </a:p>
          </p:txBody>
        </p:sp>
      </p:grpSp>
      <p:sp>
        <p:nvSpPr>
          <p:cNvPr id="32" name="6 CuadroTexto"/>
          <p:cNvSpPr txBox="1"/>
          <p:nvPr/>
        </p:nvSpPr>
        <p:spPr>
          <a:xfrm>
            <a:off x="752776" y="1117748"/>
            <a:ext cx="10837488" cy="83099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400" b="1" dirty="0">
                <a:latin typeface="+mj-lt"/>
              </a:rPr>
              <a:t>Limb Length Theorem</a:t>
            </a:r>
            <a:r>
              <a:rPr lang="en-US" sz="2400" dirty="0">
                <a:latin typeface="+mj-lt"/>
              </a:rPr>
              <a:t>: </a:t>
            </a:r>
            <a:r>
              <a:rPr lang="en-US" sz="2400" i="1" dirty="0" err="1">
                <a:latin typeface="+mj-lt"/>
              </a:rPr>
              <a:t>LimbLength</a:t>
            </a:r>
            <a:r>
              <a:rPr lang="en-US" sz="2400" i="1" dirty="0">
                <a:latin typeface="+mj-lt"/>
              </a:rPr>
              <a:t>(</a:t>
            </a:r>
            <a:r>
              <a:rPr lang="en-US" sz="2400" i="1" dirty="0" err="1">
                <a:latin typeface="+mj-lt"/>
              </a:rPr>
              <a:t>i</a:t>
            </a:r>
            <a:r>
              <a:rPr lang="en-US" sz="2400" i="1" dirty="0">
                <a:latin typeface="+mj-lt"/>
              </a:rPr>
              <a:t>) </a:t>
            </a:r>
            <a:r>
              <a:rPr lang="en-US" sz="2400" dirty="0">
                <a:latin typeface="+mj-lt"/>
              </a:rPr>
              <a:t>is equal to the minimum value of (</a:t>
            </a:r>
            <a:r>
              <a:rPr lang="en-US" sz="2400" i="1" dirty="0" err="1">
                <a:latin typeface="+mj-lt"/>
              </a:rPr>
              <a:t>D</a:t>
            </a:r>
            <a:r>
              <a:rPr lang="en-US" sz="2400" i="1" baseline="-25000" dirty="0" err="1">
                <a:latin typeface="+mj-lt"/>
              </a:rPr>
              <a:t>i,k</a:t>
            </a:r>
            <a:r>
              <a:rPr lang="en-US" sz="2400" baseline="-25000" dirty="0">
                <a:latin typeface="+mj-lt"/>
              </a:rPr>
              <a:t> </a:t>
            </a:r>
            <a:r>
              <a:rPr lang="en-US" sz="2400" dirty="0">
                <a:latin typeface="+mj-lt"/>
              </a:rPr>
              <a:t>+ </a:t>
            </a:r>
            <a:r>
              <a:rPr lang="en-US" sz="2400" i="1" dirty="0" err="1">
                <a:latin typeface="+mj-lt"/>
              </a:rPr>
              <a:t>D</a:t>
            </a:r>
            <a:r>
              <a:rPr lang="en-US" sz="2400" i="1" baseline="-25000" dirty="0" err="1">
                <a:latin typeface="+mj-lt"/>
              </a:rPr>
              <a:t>i,j</a:t>
            </a:r>
            <a:r>
              <a:rPr lang="en-US" sz="2400" i="1" dirty="0">
                <a:latin typeface="+mj-lt"/>
              </a:rPr>
              <a:t> </a:t>
            </a:r>
            <a:r>
              <a:rPr lang="en-US" sz="2400" dirty="0">
                <a:latin typeface="+mj-lt"/>
              </a:rPr>
              <a:t>- </a:t>
            </a:r>
            <a:r>
              <a:rPr lang="en-US" sz="2400" i="1" dirty="0" err="1">
                <a:latin typeface="+mj-lt"/>
              </a:rPr>
              <a:t>D</a:t>
            </a:r>
            <a:r>
              <a:rPr lang="en-US" sz="2400" i="1" baseline="-25000" dirty="0" err="1">
                <a:latin typeface="+mj-lt"/>
              </a:rPr>
              <a:t>j,k</a:t>
            </a:r>
            <a:r>
              <a:rPr lang="en-US" sz="2400" dirty="0">
                <a:latin typeface="+mj-lt"/>
              </a:rPr>
              <a:t>)/2 over all leaves </a:t>
            </a:r>
            <a:r>
              <a:rPr lang="en-US" sz="2400" i="1" dirty="0">
                <a:latin typeface="+mj-lt"/>
              </a:rPr>
              <a:t>j</a:t>
            </a:r>
            <a:r>
              <a:rPr lang="en-US" sz="2400" dirty="0">
                <a:latin typeface="+mj-lt"/>
              </a:rPr>
              <a:t> and </a:t>
            </a:r>
            <a:r>
              <a:rPr lang="en-US" sz="2400" i="1" dirty="0">
                <a:latin typeface="+mj-lt"/>
              </a:rPr>
              <a:t>k</a:t>
            </a:r>
            <a:r>
              <a:rPr lang="en-US" sz="2400" dirty="0">
                <a:latin typeface="+mj-lt"/>
              </a:rPr>
              <a:t>.</a:t>
            </a:r>
          </a:p>
        </p:txBody>
      </p:sp>
    </p:spTree>
    <p:extLst>
      <p:ext uri="{BB962C8B-B14F-4D97-AF65-F5344CB8AC3E}">
        <p14:creationId xmlns:p14="http://schemas.microsoft.com/office/powerpoint/2010/main" val="4120076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2042932" y="3210796"/>
            <a:ext cx="463588" cy="523220"/>
          </a:xfrm>
          <a:prstGeom prst="rect">
            <a:avLst/>
          </a:prstGeom>
          <a:noFill/>
        </p:spPr>
        <p:txBody>
          <a:bodyPr wrap="none" rtlCol="0">
            <a:spAutoFit/>
          </a:bodyPr>
          <a:lstStyle/>
          <a:p>
            <a:r>
              <a:rPr lang="en-US" sz="2800" b="1" i="1" dirty="0"/>
              <a:t>D</a:t>
            </a:r>
          </a:p>
        </p:txBody>
      </p:sp>
      <p:grpSp>
        <p:nvGrpSpPr>
          <p:cNvPr id="6" name="5 Grupo"/>
          <p:cNvGrpSpPr/>
          <p:nvPr/>
        </p:nvGrpSpPr>
        <p:grpSpPr>
          <a:xfrm>
            <a:off x="6014806" y="2811745"/>
            <a:ext cx="4085486" cy="1383320"/>
            <a:chOff x="3985846" y="4103074"/>
            <a:chExt cx="4085486" cy="1383320"/>
          </a:xfrm>
        </p:grpSpPr>
        <p:sp>
          <p:nvSpPr>
            <p:cNvPr id="7" name="6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endParaRPr lang="en-US" i="1" dirty="0"/>
            </a:p>
          </p:txBody>
        </p:sp>
        <p:sp>
          <p:nvSpPr>
            <p:cNvPr id="8" name="7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j</a:t>
              </a:r>
            </a:p>
          </p:txBody>
        </p:sp>
        <p:sp>
          <p:nvSpPr>
            <p:cNvPr id="9" name="8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2" name="11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3" name="12 Conector recto"/>
            <p:cNvCxnSpPr>
              <a:endCxn id="9"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13 Conector recto"/>
            <p:cNvCxnSpPr>
              <a:endCxn id="9"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a:endCxn id="10"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4668144" y="4103075"/>
              <a:ext cx="415498" cy="369332"/>
            </a:xfrm>
            <a:prstGeom prst="rect">
              <a:avLst/>
            </a:prstGeom>
            <a:noFill/>
          </p:spPr>
          <p:txBody>
            <a:bodyPr wrap="none" rtlCol="0">
              <a:spAutoFit/>
            </a:bodyPr>
            <a:lstStyle/>
            <a:p>
              <a:r>
                <a:rPr lang="en-US" dirty="0"/>
                <a:t>11</a:t>
              </a:r>
            </a:p>
          </p:txBody>
        </p:sp>
        <p:sp>
          <p:nvSpPr>
            <p:cNvPr id="19" name="18 CuadroTexto"/>
            <p:cNvSpPr txBox="1"/>
            <p:nvPr/>
          </p:nvSpPr>
          <p:spPr>
            <a:xfrm>
              <a:off x="5869763" y="4399102"/>
              <a:ext cx="300082" cy="369332"/>
            </a:xfrm>
            <a:prstGeom prst="rect">
              <a:avLst/>
            </a:prstGeom>
            <a:noFill/>
          </p:spPr>
          <p:txBody>
            <a:bodyPr wrap="none" rtlCol="0">
              <a:spAutoFit/>
            </a:bodyPr>
            <a:lstStyle/>
            <a:p>
              <a:r>
                <a:rPr lang="en-US" dirty="0"/>
                <a:t>4</a:t>
              </a:r>
            </a:p>
          </p:txBody>
        </p:sp>
        <p:sp>
          <p:nvSpPr>
            <p:cNvPr id="20" name="19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21" name="20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2" name="21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23" name="22 CuadroTexto"/>
          <p:cNvSpPr txBox="1"/>
          <p:nvPr/>
        </p:nvSpPr>
        <p:spPr>
          <a:xfrm>
            <a:off x="7320513" y="2147853"/>
            <a:ext cx="1497526" cy="523220"/>
          </a:xfrm>
          <a:prstGeom prst="rect">
            <a:avLst/>
          </a:prstGeom>
          <a:noFill/>
        </p:spPr>
        <p:txBody>
          <a:bodyPr wrap="none" rtlCol="0">
            <a:spAutoFit/>
          </a:bodyPr>
          <a:lstStyle/>
          <a:p>
            <a:r>
              <a:rPr lang="en-US" sz="2800" cap="small" dirty="0"/>
              <a:t>Tree</a:t>
            </a:r>
            <a:r>
              <a:rPr lang="en-US" sz="2800" i="1" dirty="0"/>
              <a:t>(</a:t>
            </a:r>
            <a:r>
              <a:rPr lang="en-US" sz="2800" b="1" i="1" dirty="0"/>
              <a:t>D</a:t>
            </a:r>
            <a:r>
              <a:rPr lang="en-US" sz="2800" i="1" dirty="0"/>
              <a:t>)</a:t>
            </a:r>
          </a:p>
        </p:txBody>
      </p:sp>
    </p:spTree>
    <p:extLst>
      <p:ext uri="{BB962C8B-B14F-4D97-AF65-F5344CB8AC3E}">
        <p14:creationId xmlns:p14="http://schemas.microsoft.com/office/powerpoint/2010/main" val="3203881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2042932" y="3210796"/>
            <a:ext cx="463588" cy="523220"/>
          </a:xfrm>
          <a:prstGeom prst="rect">
            <a:avLst/>
          </a:prstGeom>
          <a:noFill/>
        </p:spPr>
        <p:txBody>
          <a:bodyPr wrap="none" rtlCol="0">
            <a:spAutoFit/>
          </a:bodyPr>
          <a:lstStyle/>
          <a:p>
            <a:r>
              <a:rPr lang="en-US" sz="2800" b="1" i="1" dirty="0"/>
              <a:t>D</a:t>
            </a:r>
          </a:p>
        </p:txBody>
      </p:sp>
      <p:sp>
        <p:nvSpPr>
          <p:cNvPr id="24" name="23 CuadroTexto"/>
          <p:cNvSpPr txBox="1"/>
          <p:nvPr/>
        </p:nvSpPr>
        <p:spPr>
          <a:xfrm>
            <a:off x="1585732" y="5694674"/>
            <a:ext cx="9722734" cy="43088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1. Pick an arbitrary leaf </a:t>
            </a:r>
            <a:r>
              <a:rPr lang="en-US" sz="2200" i="1" dirty="0">
                <a:latin typeface="+mj-lt"/>
              </a:rPr>
              <a:t>j</a:t>
            </a:r>
            <a:r>
              <a:rPr lang="en-US" sz="2200" dirty="0">
                <a:latin typeface="+mj-lt"/>
              </a:rPr>
              <a:t>.</a:t>
            </a:r>
          </a:p>
        </p:txBody>
      </p:sp>
    </p:spTree>
    <p:extLst>
      <p:ext uri="{BB962C8B-B14F-4D97-AF65-F5344CB8AC3E}">
        <p14:creationId xmlns:p14="http://schemas.microsoft.com/office/powerpoint/2010/main" val="2843032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2042932" y="3210796"/>
            <a:ext cx="463588" cy="523220"/>
          </a:xfrm>
          <a:prstGeom prst="rect">
            <a:avLst/>
          </a:prstGeom>
          <a:noFill/>
        </p:spPr>
        <p:txBody>
          <a:bodyPr wrap="none" rtlCol="0">
            <a:spAutoFit/>
          </a:bodyPr>
          <a:lstStyle/>
          <a:p>
            <a:r>
              <a:rPr lang="en-US" sz="2800" b="1" i="1" dirty="0"/>
              <a:t>D</a:t>
            </a:r>
          </a:p>
        </p:txBody>
      </p:sp>
      <p:sp>
        <p:nvSpPr>
          <p:cNvPr id="24" name="23 CuadroTexto"/>
          <p:cNvSpPr txBox="1"/>
          <p:nvPr/>
        </p:nvSpPr>
        <p:spPr>
          <a:xfrm>
            <a:off x="1464197" y="5694655"/>
            <a:ext cx="9352345" cy="43088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2. Compute its limb length</a:t>
            </a:r>
            <a:r>
              <a:rPr lang="en-US" sz="2200" i="1" dirty="0">
                <a:latin typeface="+mj-lt"/>
              </a:rPr>
              <a:t>, </a:t>
            </a:r>
            <a:r>
              <a:rPr lang="en-US" sz="2200" i="1" dirty="0" err="1">
                <a:latin typeface="+mj-lt"/>
              </a:rPr>
              <a:t>LimbLength</a:t>
            </a:r>
            <a:r>
              <a:rPr lang="en-US" sz="2200" i="1" dirty="0">
                <a:latin typeface="+mj-lt"/>
              </a:rPr>
              <a:t>(j)</a:t>
            </a:r>
            <a:r>
              <a:rPr lang="en-US" sz="2200" dirty="0">
                <a:latin typeface="+mj-lt"/>
              </a:rPr>
              <a:t>.</a:t>
            </a:r>
          </a:p>
        </p:txBody>
      </p:sp>
      <p:sp>
        <p:nvSpPr>
          <p:cNvPr id="3" name="2 CuadroTexto"/>
          <p:cNvSpPr txBox="1"/>
          <p:nvPr/>
        </p:nvSpPr>
        <p:spPr>
          <a:xfrm>
            <a:off x="2928627" y="4792978"/>
            <a:ext cx="2201244" cy="400110"/>
          </a:xfrm>
          <a:prstGeom prst="rect">
            <a:avLst/>
          </a:prstGeom>
          <a:noFill/>
        </p:spPr>
        <p:txBody>
          <a:bodyPr wrap="none" rtlCol="0">
            <a:spAutoFit/>
          </a:bodyPr>
          <a:lstStyle/>
          <a:p>
            <a:r>
              <a:rPr lang="en-US" sz="2000" b="1" i="1" dirty="0" err="1"/>
              <a:t>LimbLength</a:t>
            </a:r>
            <a:r>
              <a:rPr lang="en-US" sz="2000" b="1" i="1" dirty="0"/>
              <a:t>(j)</a:t>
            </a:r>
            <a:r>
              <a:rPr lang="en-US" sz="2000" b="1" dirty="0"/>
              <a:t> = 2</a:t>
            </a:r>
          </a:p>
        </p:txBody>
      </p:sp>
    </p:spTree>
    <p:extLst>
      <p:ext uri="{BB962C8B-B14F-4D97-AF65-F5344CB8AC3E}">
        <p14:creationId xmlns:p14="http://schemas.microsoft.com/office/powerpoint/2010/main" val="3669740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solidFill>
                            <a:srgbClr val="C00000"/>
                          </a:solidFill>
                        </a:rPr>
                        <a:t>11</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solidFill>
                            <a:srgbClr val="C00000"/>
                          </a:solidFill>
                        </a:rPr>
                        <a:t>11</a:t>
                      </a:r>
                    </a:p>
                  </a:txBody>
                  <a:tcPr/>
                </a:tc>
                <a:tc>
                  <a:txBody>
                    <a:bodyPr/>
                    <a:lstStyle/>
                    <a:p>
                      <a:r>
                        <a:rPr lang="en-US" sz="2400" dirty="0">
                          <a:solidFill>
                            <a:srgbClr val="C00000"/>
                          </a:solidFill>
                        </a:rPr>
                        <a:t>0</a:t>
                      </a:r>
                    </a:p>
                  </a:txBody>
                  <a:tcPr/>
                </a:tc>
                <a:tc>
                  <a:txBody>
                    <a:bodyPr/>
                    <a:lstStyle/>
                    <a:p>
                      <a:r>
                        <a:rPr lang="en-US" sz="2400" dirty="0">
                          <a:solidFill>
                            <a:srgbClr val="C00000"/>
                          </a:solidFill>
                        </a:rPr>
                        <a:t>10</a:t>
                      </a:r>
                    </a:p>
                  </a:txBody>
                  <a:tcPr/>
                </a:tc>
                <a:tc>
                  <a:txBody>
                    <a:bodyPr/>
                    <a:lstStyle/>
                    <a:p>
                      <a:r>
                        <a:rPr lang="en-US" sz="2400" dirty="0">
                          <a:solidFill>
                            <a:srgbClr val="C00000"/>
                          </a:solidFill>
                        </a:rPr>
                        <a:t>11</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solidFill>
                            <a:srgbClr val="C00000"/>
                          </a:solidFill>
                        </a:rPr>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solidFill>
                            <a:srgbClr val="C00000"/>
                          </a:solidFill>
                        </a:rPr>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1741989" y="3401779"/>
            <a:ext cx="955711" cy="523220"/>
          </a:xfrm>
          <a:prstGeom prst="rect">
            <a:avLst/>
          </a:prstGeom>
          <a:noFill/>
        </p:spPr>
        <p:txBody>
          <a:bodyPr wrap="none" rtlCol="0">
            <a:spAutoFit/>
          </a:bodyPr>
          <a:lstStyle/>
          <a:p>
            <a:r>
              <a:rPr lang="en-US" sz="2800" b="1" i="1" dirty="0" err="1"/>
              <a:t>D</a:t>
            </a:r>
            <a:r>
              <a:rPr lang="en-US" sz="2800" b="1" baseline="30000" dirty="0" err="1"/>
              <a:t>bald</a:t>
            </a:r>
            <a:endParaRPr lang="en-US" sz="2800" b="1" baseline="30000" dirty="0"/>
          </a:p>
        </p:txBody>
      </p:sp>
      <p:sp>
        <p:nvSpPr>
          <p:cNvPr id="24" name="23 CuadroTexto"/>
          <p:cNvSpPr txBox="1"/>
          <p:nvPr/>
        </p:nvSpPr>
        <p:spPr>
          <a:xfrm>
            <a:off x="1458410" y="5694655"/>
            <a:ext cx="9253960" cy="769441"/>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3. </a:t>
            </a:r>
            <a:r>
              <a:rPr lang="en-US" sz="2200" dirty="0" err="1">
                <a:latin typeface="+mj-lt"/>
              </a:rPr>
              <a:t>Substruct</a:t>
            </a:r>
            <a:r>
              <a:rPr lang="en-US" sz="2200" dirty="0">
                <a:latin typeface="+mj-lt"/>
              </a:rPr>
              <a:t> </a:t>
            </a:r>
            <a:r>
              <a:rPr lang="en-US" sz="2200" i="1" dirty="0" err="1">
                <a:latin typeface="+mj-lt"/>
              </a:rPr>
              <a:t>LimbLength</a:t>
            </a:r>
            <a:r>
              <a:rPr lang="en-US" sz="2200" i="1" dirty="0">
                <a:latin typeface="+mj-lt"/>
              </a:rPr>
              <a:t>(j)</a:t>
            </a:r>
            <a:r>
              <a:rPr lang="en-US" sz="2200" dirty="0">
                <a:latin typeface="+mj-lt"/>
              </a:rPr>
              <a:t> from each j row and j column to produce </a:t>
            </a:r>
            <a:r>
              <a:rPr lang="en-US" sz="2200" i="1" dirty="0" err="1">
                <a:latin typeface="+mj-lt"/>
              </a:rPr>
              <a:t>D</a:t>
            </a:r>
            <a:r>
              <a:rPr lang="en-US" sz="2200" baseline="30000" dirty="0" err="1">
                <a:latin typeface="+mj-lt"/>
              </a:rPr>
              <a:t>bald</a:t>
            </a:r>
            <a:r>
              <a:rPr lang="en-US" sz="2200" baseline="30000" dirty="0">
                <a:latin typeface="+mj-lt"/>
              </a:rPr>
              <a:t> </a:t>
            </a:r>
            <a:r>
              <a:rPr lang="en-US" sz="2200" dirty="0">
                <a:latin typeface="+mj-lt"/>
              </a:rPr>
              <a:t>in which</a:t>
            </a:r>
            <a:r>
              <a:rPr lang="en-US" sz="2200" i="1" dirty="0">
                <a:latin typeface="+mj-lt"/>
              </a:rPr>
              <a:t> j </a:t>
            </a:r>
            <a:r>
              <a:rPr lang="en-US" sz="2200" dirty="0">
                <a:latin typeface="+mj-lt"/>
              </a:rPr>
              <a:t>is a </a:t>
            </a:r>
            <a:r>
              <a:rPr lang="en-US" sz="2200" b="1" dirty="0">
                <a:latin typeface="+mj-lt"/>
              </a:rPr>
              <a:t>bald limb </a:t>
            </a:r>
            <a:r>
              <a:rPr lang="en-US" sz="2200" dirty="0">
                <a:latin typeface="+mj-lt"/>
              </a:rPr>
              <a:t>(length 0).</a:t>
            </a:r>
            <a:endParaRPr lang="en-US" sz="2200" baseline="30000" dirty="0">
              <a:latin typeface="+mj-lt"/>
            </a:endParaRPr>
          </a:p>
        </p:txBody>
      </p:sp>
      <p:grpSp>
        <p:nvGrpSpPr>
          <p:cNvPr id="7" name="6 Grupo"/>
          <p:cNvGrpSpPr/>
          <p:nvPr/>
        </p:nvGrpSpPr>
        <p:grpSpPr>
          <a:xfrm>
            <a:off x="6014806" y="2811745"/>
            <a:ext cx="4085486" cy="1383320"/>
            <a:chOff x="3985846" y="4103074"/>
            <a:chExt cx="4085486" cy="1383320"/>
          </a:xfrm>
        </p:grpSpPr>
        <p:sp>
          <p:nvSpPr>
            <p:cNvPr id="8" name="7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endParaRPr lang="en-US" i="1" dirty="0"/>
            </a:p>
          </p:txBody>
        </p:sp>
        <p:sp>
          <p:nvSpPr>
            <p:cNvPr id="9" name="8 Elipse"/>
            <p:cNvSpPr/>
            <p:nvPr/>
          </p:nvSpPr>
          <p:spPr>
            <a:xfrm>
              <a:off x="3985846" y="5140567"/>
              <a:ext cx="281354" cy="293077"/>
            </a:xfrm>
            <a:prstGeom prst="ellipse">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j</a:t>
              </a:r>
            </a:p>
          </p:txBody>
        </p:sp>
        <p:sp>
          <p:nvSpPr>
            <p:cNvPr id="10" name="9 Elipse"/>
            <p:cNvSpPr/>
            <p:nvPr/>
          </p:nvSpPr>
          <p:spPr>
            <a:xfrm>
              <a:off x="5240216" y="4636475"/>
              <a:ext cx="281354" cy="293077"/>
            </a:xfrm>
            <a:prstGeom prst="ellipse">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3" name="12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4" name="13 Conector recto"/>
            <p:cNvCxnSpPr>
              <a:endCxn id="10"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14 Conector recto"/>
            <p:cNvCxnSpPr>
              <a:endCxn id="10" idx="2"/>
            </p:cNvCxnSpPr>
            <p:nvPr/>
          </p:nvCxnSpPr>
          <p:spPr>
            <a:xfrm flipV="1">
              <a:off x="4267200" y="4783014"/>
              <a:ext cx="973016" cy="511937"/>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11"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4668144" y="4103075"/>
              <a:ext cx="415498" cy="369332"/>
            </a:xfrm>
            <a:prstGeom prst="rect">
              <a:avLst/>
            </a:prstGeom>
            <a:noFill/>
          </p:spPr>
          <p:txBody>
            <a:bodyPr wrap="none" rtlCol="0">
              <a:spAutoFit/>
            </a:bodyPr>
            <a:lstStyle/>
            <a:p>
              <a:r>
                <a:rPr lang="en-US" dirty="0"/>
                <a:t>11</a:t>
              </a:r>
            </a:p>
          </p:txBody>
        </p:sp>
        <p:sp>
          <p:nvSpPr>
            <p:cNvPr id="20" name="19 CuadroTexto"/>
            <p:cNvSpPr txBox="1"/>
            <p:nvPr/>
          </p:nvSpPr>
          <p:spPr>
            <a:xfrm>
              <a:off x="5869763" y="4399102"/>
              <a:ext cx="300082" cy="369332"/>
            </a:xfrm>
            <a:prstGeom prst="rect">
              <a:avLst/>
            </a:prstGeom>
            <a:noFill/>
          </p:spPr>
          <p:txBody>
            <a:bodyPr wrap="none" rtlCol="0">
              <a:spAutoFit/>
            </a:bodyPr>
            <a:lstStyle/>
            <a:p>
              <a:r>
                <a:rPr lang="en-US" dirty="0"/>
                <a:t>4</a:t>
              </a:r>
            </a:p>
          </p:txBody>
        </p:sp>
        <p:sp>
          <p:nvSpPr>
            <p:cNvPr id="21" name="20 CuadroTexto"/>
            <p:cNvSpPr txBox="1"/>
            <p:nvPr/>
          </p:nvSpPr>
          <p:spPr>
            <a:xfrm>
              <a:off x="4683364" y="5117062"/>
              <a:ext cx="300082" cy="369332"/>
            </a:xfrm>
            <a:prstGeom prst="rect">
              <a:avLst/>
            </a:prstGeom>
            <a:noFill/>
          </p:spPr>
          <p:txBody>
            <a:bodyPr wrap="none" rtlCol="0">
              <a:spAutoFit/>
            </a:bodyPr>
            <a:lstStyle/>
            <a:p>
              <a:r>
                <a:rPr lang="en-US" b="1" dirty="0">
                  <a:solidFill>
                    <a:srgbClr val="C00000"/>
                  </a:solidFill>
                </a:rPr>
                <a:t>0</a:t>
              </a:r>
            </a:p>
          </p:txBody>
        </p:sp>
        <p:sp>
          <p:nvSpPr>
            <p:cNvPr id="22" name="21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3" name="22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25" name="24 CuadroTexto"/>
          <p:cNvSpPr txBox="1"/>
          <p:nvPr/>
        </p:nvSpPr>
        <p:spPr>
          <a:xfrm>
            <a:off x="7320513" y="2147853"/>
            <a:ext cx="1957587" cy="523220"/>
          </a:xfrm>
          <a:prstGeom prst="rect">
            <a:avLst/>
          </a:prstGeom>
          <a:noFill/>
        </p:spPr>
        <p:txBody>
          <a:bodyPr wrap="none" rtlCol="0">
            <a:spAutoFit/>
          </a:bodyPr>
          <a:lstStyle/>
          <a:p>
            <a:r>
              <a:rPr lang="en-US" sz="2800" cap="small" dirty="0"/>
              <a:t>Tree</a:t>
            </a:r>
            <a:r>
              <a:rPr lang="en-US" sz="2800" i="1" dirty="0"/>
              <a:t>(</a:t>
            </a:r>
            <a:r>
              <a:rPr lang="en-US" sz="2800" b="1" i="1" dirty="0" err="1"/>
              <a:t>D</a:t>
            </a:r>
            <a:r>
              <a:rPr lang="en-US" sz="2800" b="1" baseline="30000" dirty="0" err="1"/>
              <a:t>bald</a:t>
            </a:r>
            <a:r>
              <a:rPr lang="en-US" sz="2800" i="1" dirty="0"/>
              <a:t>)</a:t>
            </a:r>
          </a:p>
        </p:txBody>
      </p:sp>
    </p:spTree>
    <p:extLst>
      <p:ext uri="{BB962C8B-B14F-4D97-AF65-F5344CB8AC3E}">
        <p14:creationId xmlns:p14="http://schemas.microsoft.com/office/powerpoint/2010/main" val="1644009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312042"/>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solidFill>
                            <a:schemeClr val="accent6">
                              <a:lumMod val="40000"/>
                              <a:lumOff val="60000"/>
                            </a:schemeClr>
                          </a:solidFill>
                        </a:rPr>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solidFill>
                            <a:schemeClr val="accent6">
                              <a:lumMod val="40000"/>
                              <a:lumOff val="60000"/>
                            </a:schemeClr>
                          </a:solidFill>
                        </a:rPr>
                        <a:t>11</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483242">
                <a:tc>
                  <a:txBody>
                    <a:bodyPr/>
                    <a:lstStyle/>
                    <a:p>
                      <a:r>
                        <a:rPr lang="en-US" sz="2400" b="1" i="1" dirty="0">
                          <a:solidFill>
                            <a:schemeClr val="accent6">
                              <a:lumMod val="40000"/>
                              <a:lumOff val="60000"/>
                            </a:schemeClr>
                          </a:solidFill>
                        </a:rPr>
                        <a:t>j</a:t>
                      </a:r>
                    </a:p>
                  </a:txBody>
                  <a:tcPr/>
                </a:tc>
                <a:tc>
                  <a:txBody>
                    <a:bodyPr/>
                    <a:lstStyle/>
                    <a:p>
                      <a:r>
                        <a:rPr lang="en-US" sz="2400" dirty="0">
                          <a:solidFill>
                            <a:schemeClr val="accent6">
                              <a:lumMod val="40000"/>
                              <a:lumOff val="60000"/>
                            </a:schemeClr>
                          </a:solidFill>
                        </a:rPr>
                        <a:t>11</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solidFill>
                            <a:schemeClr val="accent6">
                              <a:lumMod val="40000"/>
                              <a:lumOff val="60000"/>
                            </a:schemeClr>
                          </a:solidFill>
                        </a:rPr>
                        <a:t>10</a:t>
                      </a:r>
                    </a:p>
                  </a:txBody>
                  <a:tcPr/>
                </a:tc>
                <a:tc>
                  <a:txBody>
                    <a:bodyPr/>
                    <a:lstStyle/>
                    <a:p>
                      <a:r>
                        <a:rPr lang="en-US" sz="2400" dirty="0">
                          <a:solidFill>
                            <a:schemeClr val="accent6">
                              <a:lumMod val="40000"/>
                              <a:lumOff val="60000"/>
                            </a:schemeClr>
                          </a:solidFill>
                        </a:rPr>
                        <a:t>11</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solidFill>
                            <a:schemeClr val="accent6">
                              <a:lumMod val="40000"/>
                              <a:lumOff val="60000"/>
                            </a:schemeClr>
                          </a:solidFill>
                        </a:rPr>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solidFill>
                            <a:schemeClr val="accent6">
                              <a:lumMod val="40000"/>
                              <a:lumOff val="60000"/>
                            </a:schemeClr>
                          </a:solidFill>
                        </a:rPr>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1741989" y="3401779"/>
            <a:ext cx="930063" cy="523220"/>
          </a:xfrm>
          <a:prstGeom prst="rect">
            <a:avLst/>
          </a:prstGeom>
          <a:noFill/>
        </p:spPr>
        <p:txBody>
          <a:bodyPr wrap="none" rtlCol="0">
            <a:spAutoFit/>
          </a:bodyPr>
          <a:lstStyle/>
          <a:p>
            <a:r>
              <a:rPr lang="en-US" sz="2800" b="1" i="1" dirty="0" err="1"/>
              <a:t>D</a:t>
            </a:r>
            <a:r>
              <a:rPr lang="en-US" sz="2800" b="1" baseline="30000" dirty="0" err="1"/>
              <a:t>trim</a:t>
            </a:r>
            <a:endParaRPr lang="en-US" sz="2800" b="1" baseline="30000" dirty="0"/>
          </a:p>
        </p:txBody>
      </p:sp>
      <p:sp>
        <p:nvSpPr>
          <p:cNvPr id="24" name="23 CuadroTexto"/>
          <p:cNvSpPr txBox="1"/>
          <p:nvPr/>
        </p:nvSpPr>
        <p:spPr>
          <a:xfrm>
            <a:off x="158496" y="5694655"/>
            <a:ext cx="11618976" cy="43088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4. Remove the </a:t>
            </a:r>
            <a:r>
              <a:rPr lang="en-US" sz="2200" i="1" dirty="0">
                <a:latin typeface="+mj-lt"/>
              </a:rPr>
              <a:t>j</a:t>
            </a:r>
            <a:r>
              <a:rPr lang="en-US" sz="2200" dirty="0">
                <a:latin typeface="+mj-lt"/>
              </a:rPr>
              <a:t>-</a:t>
            </a:r>
            <a:r>
              <a:rPr lang="en-US" sz="2200" dirty="0" err="1">
                <a:latin typeface="+mj-lt"/>
              </a:rPr>
              <a:t>th</a:t>
            </a:r>
            <a:r>
              <a:rPr lang="en-US" sz="2200" dirty="0">
                <a:latin typeface="+mj-lt"/>
              </a:rPr>
              <a:t> row and column of the matrix to form the (</a:t>
            </a:r>
            <a:r>
              <a:rPr lang="en-US" sz="2200" i="1" dirty="0">
                <a:latin typeface="+mj-lt"/>
              </a:rPr>
              <a:t>n</a:t>
            </a:r>
            <a:r>
              <a:rPr lang="en-US" sz="2200" dirty="0">
                <a:latin typeface="+mj-lt"/>
              </a:rPr>
              <a:t>-1) x (</a:t>
            </a:r>
            <a:r>
              <a:rPr lang="en-US" sz="2200" i="1" dirty="0">
                <a:latin typeface="+mj-lt"/>
              </a:rPr>
              <a:t>n</a:t>
            </a:r>
            <a:r>
              <a:rPr lang="en-US" sz="2200" dirty="0">
                <a:latin typeface="+mj-lt"/>
              </a:rPr>
              <a:t>-1) matrix </a:t>
            </a:r>
            <a:r>
              <a:rPr lang="en-US" sz="2200" i="1" dirty="0" err="1">
                <a:latin typeface="+mj-lt"/>
              </a:rPr>
              <a:t>D</a:t>
            </a:r>
            <a:r>
              <a:rPr lang="en-US" sz="2200" baseline="30000" dirty="0" err="1">
                <a:latin typeface="+mj-lt"/>
              </a:rPr>
              <a:t>trim</a:t>
            </a:r>
            <a:r>
              <a:rPr lang="en-US" sz="2200" dirty="0">
                <a:latin typeface="+mj-lt"/>
              </a:rPr>
              <a:t>.</a:t>
            </a:r>
            <a:endParaRPr lang="en-US" sz="2200" baseline="30000" dirty="0">
              <a:latin typeface="+mj-lt"/>
            </a:endParaRPr>
          </a:p>
        </p:txBody>
      </p:sp>
    </p:spTree>
    <p:extLst>
      <p:ext uri="{BB962C8B-B14F-4D97-AF65-F5344CB8AC3E}">
        <p14:creationId xmlns:p14="http://schemas.microsoft.com/office/powerpoint/2010/main" val="3399926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312042"/>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solidFill>
                            <a:schemeClr val="accent6">
                              <a:lumMod val="40000"/>
                              <a:lumOff val="60000"/>
                            </a:schemeClr>
                          </a:solidFill>
                        </a:rPr>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solidFill>
                            <a:schemeClr val="accent6">
                              <a:lumMod val="40000"/>
                              <a:lumOff val="60000"/>
                            </a:schemeClr>
                          </a:solidFill>
                        </a:rPr>
                        <a:t>11</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483242">
                <a:tc>
                  <a:txBody>
                    <a:bodyPr/>
                    <a:lstStyle/>
                    <a:p>
                      <a:r>
                        <a:rPr lang="en-US" sz="2400" b="1" i="1" dirty="0">
                          <a:solidFill>
                            <a:schemeClr val="accent6">
                              <a:lumMod val="40000"/>
                              <a:lumOff val="60000"/>
                            </a:schemeClr>
                          </a:solidFill>
                        </a:rPr>
                        <a:t>j</a:t>
                      </a:r>
                    </a:p>
                  </a:txBody>
                  <a:tcPr/>
                </a:tc>
                <a:tc>
                  <a:txBody>
                    <a:bodyPr/>
                    <a:lstStyle/>
                    <a:p>
                      <a:r>
                        <a:rPr lang="en-US" sz="2400" dirty="0">
                          <a:solidFill>
                            <a:schemeClr val="accent6">
                              <a:lumMod val="40000"/>
                              <a:lumOff val="60000"/>
                            </a:schemeClr>
                          </a:solidFill>
                        </a:rPr>
                        <a:t>11</a:t>
                      </a:r>
                    </a:p>
                  </a:txBody>
                  <a:tcPr/>
                </a:tc>
                <a:tc>
                  <a:txBody>
                    <a:bodyPr/>
                    <a:lstStyle/>
                    <a:p>
                      <a:r>
                        <a:rPr lang="en-US" sz="2400" dirty="0">
                          <a:solidFill>
                            <a:schemeClr val="accent6">
                              <a:lumMod val="40000"/>
                              <a:lumOff val="60000"/>
                            </a:schemeClr>
                          </a:solidFill>
                        </a:rPr>
                        <a:t>0</a:t>
                      </a:r>
                    </a:p>
                  </a:txBody>
                  <a:tcPr/>
                </a:tc>
                <a:tc>
                  <a:txBody>
                    <a:bodyPr/>
                    <a:lstStyle/>
                    <a:p>
                      <a:r>
                        <a:rPr lang="en-US" sz="2400" dirty="0">
                          <a:solidFill>
                            <a:schemeClr val="accent6">
                              <a:lumMod val="40000"/>
                              <a:lumOff val="60000"/>
                            </a:schemeClr>
                          </a:solidFill>
                        </a:rPr>
                        <a:t>10</a:t>
                      </a:r>
                    </a:p>
                  </a:txBody>
                  <a:tcPr/>
                </a:tc>
                <a:tc>
                  <a:txBody>
                    <a:bodyPr/>
                    <a:lstStyle/>
                    <a:p>
                      <a:r>
                        <a:rPr lang="en-US" sz="2400" dirty="0">
                          <a:solidFill>
                            <a:schemeClr val="accent6">
                              <a:lumMod val="40000"/>
                              <a:lumOff val="60000"/>
                            </a:schemeClr>
                          </a:solidFill>
                        </a:rPr>
                        <a:t>11</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solidFill>
                            <a:schemeClr val="accent6">
                              <a:lumMod val="40000"/>
                              <a:lumOff val="60000"/>
                            </a:schemeClr>
                          </a:solidFill>
                        </a:rPr>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solidFill>
                            <a:schemeClr val="accent6">
                              <a:lumMod val="40000"/>
                              <a:lumOff val="60000"/>
                            </a:schemeClr>
                          </a:solidFill>
                        </a:rPr>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1741989" y="3401779"/>
            <a:ext cx="930063" cy="523220"/>
          </a:xfrm>
          <a:prstGeom prst="rect">
            <a:avLst/>
          </a:prstGeom>
          <a:noFill/>
        </p:spPr>
        <p:txBody>
          <a:bodyPr wrap="none" rtlCol="0">
            <a:spAutoFit/>
          </a:bodyPr>
          <a:lstStyle/>
          <a:p>
            <a:r>
              <a:rPr lang="en-US" sz="2800" b="1" i="1" dirty="0" err="1"/>
              <a:t>D</a:t>
            </a:r>
            <a:r>
              <a:rPr lang="en-US" sz="2800" b="1" baseline="30000" dirty="0" err="1"/>
              <a:t>trim</a:t>
            </a:r>
            <a:endParaRPr lang="en-US" sz="2800" b="1" baseline="30000" dirty="0"/>
          </a:p>
        </p:txBody>
      </p:sp>
      <p:sp>
        <p:nvSpPr>
          <p:cNvPr id="24" name="23 CuadroTexto"/>
          <p:cNvSpPr txBox="1"/>
          <p:nvPr/>
        </p:nvSpPr>
        <p:spPr>
          <a:xfrm>
            <a:off x="1545220" y="5694655"/>
            <a:ext cx="9045615" cy="43088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5. Construct Tree(</a:t>
            </a:r>
            <a:r>
              <a:rPr lang="en-US" sz="2200" i="1" dirty="0" err="1">
                <a:latin typeface="+mj-lt"/>
              </a:rPr>
              <a:t>D</a:t>
            </a:r>
            <a:r>
              <a:rPr lang="en-US" sz="2200" baseline="30000" dirty="0" err="1">
                <a:latin typeface="+mj-lt"/>
              </a:rPr>
              <a:t>trim</a:t>
            </a:r>
            <a:r>
              <a:rPr lang="en-US" sz="2200" baseline="30000" dirty="0">
                <a:latin typeface="+mj-lt"/>
              </a:rPr>
              <a:t>)</a:t>
            </a:r>
            <a:r>
              <a:rPr lang="en-US" sz="2200" dirty="0">
                <a:latin typeface="+mj-lt"/>
              </a:rPr>
              <a:t>.</a:t>
            </a:r>
            <a:endParaRPr lang="en-US" sz="2200" baseline="30000" dirty="0">
              <a:latin typeface="+mj-lt"/>
            </a:endParaRPr>
          </a:p>
        </p:txBody>
      </p:sp>
      <p:grpSp>
        <p:nvGrpSpPr>
          <p:cNvPr id="7" name="6 Grupo"/>
          <p:cNvGrpSpPr/>
          <p:nvPr/>
        </p:nvGrpSpPr>
        <p:grpSpPr>
          <a:xfrm>
            <a:off x="7280899" y="2811745"/>
            <a:ext cx="2819393" cy="1348148"/>
            <a:chOff x="5251939" y="4103074"/>
            <a:chExt cx="2819393" cy="1348148"/>
          </a:xfrm>
        </p:grpSpPr>
        <p:sp>
          <p:nvSpPr>
            <p:cNvPr id="8" name="7 Elipse"/>
            <p:cNvSpPr/>
            <p:nvPr/>
          </p:nvSpPr>
          <p:spPr>
            <a:xfrm>
              <a:off x="5251939" y="46584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endParaRPr lang="en-US" i="1" dirty="0"/>
            </a:p>
          </p:txBody>
        </p:sp>
        <p:sp>
          <p:nvSpPr>
            <p:cNvPr id="11" name="10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3" name="12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6" name="15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11"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5842024" y="4385827"/>
              <a:ext cx="415498" cy="369332"/>
            </a:xfrm>
            <a:prstGeom prst="rect">
              <a:avLst/>
            </a:prstGeom>
            <a:noFill/>
          </p:spPr>
          <p:txBody>
            <a:bodyPr wrap="none" rtlCol="0">
              <a:spAutoFit/>
            </a:bodyPr>
            <a:lstStyle/>
            <a:p>
              <a:r>
                <a:rPr lang="en-US" dirty="0"/>
                <a:t>15</a:t>
              </a:r>
            </a:p>
          </p:txBody>
        </p:sp>
        <p:sp>
          <p:nvSpPr>
            <p:cNvPr id="22" name="21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3" name="22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25" name="24 CuadroTexto"/>
          <p:cNvSpPr txBox="1"/>
          <p:nvPr/>
        </p:nvSpPr>
        <p:spPr>
          <a:xfrm>
            <a:off x="7320513" y="2147853"/>
            <a:ext cx="1931939" cy="523220"/>
          </a:xfrm>
          <a:prstGeom prst="rect">
            <a:avLst/>
          </a:prstGeom>
          <a:noFill/>
        </p:spPr>
        <p:txBody>
          <a:bodyPr wrap="none" rtlCol="0">
            <a:spAutoFit/>
          </a:bodyPr>
          <a:lstStyle/>
          <a:p>
            <a:r>
              <a:rPr lang="en-US" sz="2800" cap="small" dirty="0"/>
              <a:t>Tree</a:t>
            </a:r>
            <a:r>
              <a:rPr lang="en-US" sz="2800" i="1" dirty="0"/>
              <a:t>(</a:t>
            </a:r>
            <a:r>
              <a:rPr lang="en-US" sz="2800" b="1" i="1" dirty="0" err="1"/>
              <a:t>D</a:t>
            </a:r>
            <a:r>
              <a:rPr lang="en-US" sz="2800" b="1" baseline="30000" dirty="0" err="1"/>
              <a:t>trim</a:t>
            </a:r>
            <a:r>
              <a:rPr lang="en-US" sz="2800" i="1" dirty="0"/>
              <a:t>)</a:t>
            </a:r>
          </a:p>
        </p:txBody>
      </p:sp>
    </p:spTree>
    <p:extLst>
      <p:ext uri="{BB962C8B-B14F-4D97-AF65-F5344CB8AC3E}">
        <p14:creationId xmlns:p14="http://schemas.microsoft.com/office/powerpoint/2010/main" val="372951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solidFill>
                            <a:schemeClr val="tx1"/>
                          </a:solidFill>
                        </a:rPr>
                        <a:t>11</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solidFill>
                            <a:schemeClr val="tx1"/>
                          </a:solidFill>
                        </a:rPr>
                        <a:t>11</a:t>
                      </a:r>
                    </a:p>
                  </a:txBody>
                  <a:tcPr/>
                </a:tc>
                <a:tc>
                  <a:txBody>
                    <a:bodyPr/>
                    <a:lstStyle/>
                    <a:p>
                      <a:r>
                        <a:rPr lang="en-US" sz="2400" dirty="0">
                          <a:solidFill>
                            <a:schemeClr val="tx1"/>
                          </a:solidFill>
                        </a:rPr>
                        <a:t>0</a:t>
                      </a:r>
                    </a:p>
                  </a:txBody>
                  <a:tcPr/>
                </a:tc>
                <a:tc>
                  <a:txBody>
                    <a:bodyPr/>
                    <a:lstStyle/>
                    <a:p>
                      <a:r>
                        <a:rPr lang="en-US" sz="2400" dirty="0">
                          <a:solidFill>
                            <a:schemeClr val="tx1"/>
                          </a:solidFill>
                        </a:rPr>
                        <a:t>10</a:t>
                      </a:r>
                    </a:p>
                  </a:txBody>
                  <a:tcPr/>
                </a:tc>
                <a:tc>
                  <a:txBody>
                    <a:bodyPr/>
                    <a:lstStyle/>
                    <a:p>
                      <a:r>
                        <a:rPr lang="en-US" sz="2400" dirty="0">
                          <a:solidFill>
                            <a:schemeClr val="tx1"/>
                          </a:solidFill>
                        </a:rPr>
                        <a:t>11</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solidFill>
                            <a:schemeClr val="tx1"/>
                          </a:solidFill>
                        </a:rPr>
                        <a:t>10</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solidFill>
                            <a:schemeClr val="tx1"/>
                          </a:solidFill>
                        </a:rPr>
                        <a:t>11</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1741989" y="3401779"/>
            <a:ext cx="955711" cy="523220"/>
          </a:xfrm>
          <a:prstGeom prst="rect">
            <a:avLst/>
          </a:prstGeom>
          <a:noFill/>
        </p:spPr>
        <p:txBody>
          <a:bodyPr wrap="none" rtlCol="0">
            <a:spAutoFit/>
          </a:bodyPr>
          <a:lstStyle/>
          <a:p>
            <a:r>
              <a:rPr lang="en-US" sz="2800" b="1" i="1" dirty="0" err="1"/>
              <a:t>D</a:t>
            </a:r>
            <a:r>
              <a:rPr lang="en-US" sz="2800" b="1" baseline="30000" dirty="0" err="1"/>
              <a:t>bald</a:t>
            </a:r>
            <a:endParaRPr lang="en-US" sz="2800" b="1" baseline="30000" dirty="0"/>
          </a:p>
        </p:txBody>
      </p:sp>
      <p:sp>
        <p:nvSpPr>
          <p:cNvPr id="24" name="23 CuadroTexto"/>
          <p:cNvSpPr txBox="1"/>
          <p:nvPr/>
        </p:nvSpPr>
        <p:spPr>
          <a:xfrm>
            <a:off x="1458410" y="5694655"/>
            <a:ext cx="9253960" cy="43088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6. Identify the point in Tree(</a:t>
            </a:r>
            <a:r>
              <a:rPr lang="en-US" sz="2200" i="1" dirty="0" err="1">
                <a:latin typeface="+mj-lt"/>
              </a:rPr>
              <a:t>D</a:t>
            </a:r>
            <a:r>
              <a:rPr lang="en-US" sz="2200" baseline="30000" dirty="0" err="1">
                <a:latin typeface="+mj-lt"/>
              </a:rPr>
              <a:t>trim</a:t>
            </a:r>
            <a:r>
              <a:rPr lang="en-US" sz="2200" dirty="0">
                <a:latin typeface="+mj-lt"/>
              </a:rPr>
              <a:t>) where leaf </a:t>
            </a:r>
            <a:r>
              <a:rPr lang="en-US" sz="2200" i="1" dirty="0">
                <a:latin typeface="+mj-lt"/>
              </a:rPr>
              <a:t>j</a:t>
            </a:r>
            <a:r>
              <a:rPr lang="en-US" sz="2200" dirty="0">
                <a:latin typeface="+mj-lt"/>
              </a:rPr>
              <a:t> should be attached.</a:t>
            </a:r>
            <a:endParaRPr lang="en-US" sz="2200" baseline="30000" dirty="0">
              <a:latin typeface="+mj-lt"/>
            </a:endParaRPr>
          </a:p>
        </p:txBody>
      </p:sp>
      <p:grpSp>
        <p:nvGrpSpPr>
          <p:cNvPr id="7" name="6 Grupo"/>
          <p:cNvGrpSpPr/>
          <p:nvPr/>
        </p:nvGrpSpPr>
        <p:grpSpPr>
          <a:xfrm>
            <a:off x="6014806" y="2811745"/>
            <a:ext cx="4085486" cy="1383320"/>
            <a:chOff x="3985846" y="4103074"/>
            <a:chExt cx="4085486" cy="1383320"/>
          </a:xfrm>
        </p:grpSpPr>
        <p:sp>
          <p:nvSpPr>
            <p:cNvPr id="8" name="7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endParaRPr lang="en-US" i="1" dirty="0"/>
            </a:p>
          </p:txBody>
        </p:sp>
        <p:sp>
          <p:nvSpPr>
            <p:cNvPr id="9" name="8 Elipse"/>
            <p:cNvSpPr/>
            <p:nvPr/>
          </p:nvSpPr>
          <p:spPr>
            <a:xfrm>
              <a:off x="3985846" y="5140567"/>
              <a:ext cx="281354" cy="293077"/>
            </a:xfrm>
            <a:prstGeom prst="ellipse">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j</a:t>
              </a:r>
            </a:p>
          </p:txBody>
        </p:sp>
        <p:sp>
          <p:nvSpPr>
            <p:cNvPr id="10" name="9 Elipse"/>
            <p:cNvSpPr/>
            <p:nvPr/>
          </p:nvSpPr>
          <p:spPr>
            <a:xfrm>
              <a:off x="5240216" y="4636475"/>
              <a:ext cx="281354" cy="293077"/>
            </a:xfrm>
            <a:prstGeom prst="ellipse">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3" name="12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4" name="13 Conector recto"/>
            <p:cNvCxnSpPr>
              <a:endCxn id="10"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14 Conector recto"/>
            <p:cNvCxnSpPr>
              <a:endCxn id="10" idx="2"/>
            </p:cNvCxnSpPr>
            <p:nvPr/>
          </p:nvCxnSpPr>
          <p:spPr>
            <a:xfrm flipV="1">
              <a:off x="4267200" y="4783014"/>
              <a:ext cx="973016" cy="511937"/>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11"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4668144" y="4103075"/>
              <a:ext cx="415498" cy="369332"/>
            </a:xfrm>
            <a:prstGeom prst="rect">
              <a:avLst/>
            </a:prstGeom>
            <a:noFill/>
          </p:spPr>
          <p:txBody>
            <a:bodyPr wrap="none" rtlCol="0">
              <a:spAutoFit/>
            </a:bodyPr>
            <a:lstStyle/>
            <a:p>
              <a:r>
                <a:rPr lang="en-US" dirty="0"/>
                <a:t>11</a:t>
              </a:r>
            </a:p>
          </p:txBody>
        </p:sp>
        <p:sp>
          <p:nvSpPr>
            <p:cNvPr id="20" name="19 CuadroTexto"/>
            <p:cNvSpPr txBox="1"/>
            <p:nvPr/>
          </p:nvSpPr>
          <p:spPr>
            <a:xfrm>
              <a:off x="5869763" y="4399102"/>
              <a:ext cx="300082" cy="369332"/>
            </a:xfrm>
            <a:prstGeom prst="rect">
              <a:avLst/>
            </a:prstGeom>
            <a:noFill/>
          </p:spPr>
          <p:txBody>
            <a:bodyPr wrap="none" rtlCol="0">
              <a:spAutoFit/>
            </a:bodyPr>
            <a:lstStyle/>
            <a:p>
              <a:r>
                <a:rPr lang="en-US" dirty="0"/>
                <a:t>4</a:t>
              </a:r>
            </a:p>
          </p:txBody>
        </p:sp>
        <p:sp>
          <p:nvSpPr>
            <p:cNvPr id="21" name="20 CuadroTexto"/>
            <p:cNvSpPr txBox="1"/>
            <p:nvPr/>
          </p:nvSpPr>
          <p:spPr>
            <a:xfrm>
              <a:off x="4683364" y="5117062"/>
              <a:ext cx="300082" cy="369332"/>
            </a:xfrm>
            <a:prstGeom prst="rect">
              <a:avLst/>
            </a:prstGeom>
            <a:noFill/>
          </p:spPr>
          <p:txBody>
            <a:bodyPr wrap="none" rtlCol="0">
              <a:spAutoFit/>
            </a:bodyPr>
            <a:lstStyle/>
            <a:p>
              <a:r>
                <a:rPr lang="en-US" b="1" dirty="0">
                  <a:solidFill>
                    <a:srgbClr val="C00000"/>
                  </a:solidFill>
                </a:rPr>
                <a:t>0</a:t>
              </a:r>
            </a:p>
          </p:txBody>
        </p:sp>
        <p:sp>
          <p:nvSpPr>
            <p:cNvPr id="22" name="21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3" name="22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25" name="24 CuadroTexto"/>
          <p:cNvSpPr txBox="1"/>
          <p:nvPr/>
        </p:nvSpPr>
        <p:spPr>
          <a:xfrm>
            <a:off x="7320513" y="2147853"/>
            <a:ext cx="1957587" cy="523220"/>
          </a:xfrm>
          <a:prstGeom prst="rect">
            <a:avLst/>
          </a:prstGeom>
          <a:noFill/>
        </p:spPr>
        <p:txBody>
          <a:bodyPr wrap="none" rtlCol="0">
            <a:spAutoFit/>
          </a:bodyPr>
          <a:lstStyle/>
          <a:p>
            <a:r>
              <a:rPr lang="en-US" sz="2800" cap="small" dirty="0"/>
              <a:t>Tree</a:t>
            </a:r>
            <a:r>
              <a:rPr lang="en-US" sz="2800" i="1" dirty="0"/>
              <a:t>(</a:t>
            </a:r>
            <a:r>
              <a:rPr lang="en-US" sz="2800" b="1" i="1" dirty="0" err="1"/>
              <a:t>D</a:t>
            </a:r>
            <a:r>
              <a:rPr lang="en-US" sz="2800" b="1" baseline="30000" dirty="0" err="1"/>
              <a:t>bald</a:t>
            </a:r>
            <a:r>
              <a:rPr lang="en-US" sz="2800" i="1" dirty="0"/>
              <a:t>)</a:t>
            </a:r>
          </a:p>
        </p:txBody>
      </p:sp>
    </p:spTree>
    <p:extLst>
      <p:ext uri="{BB962C8B-B14F-4D97-AF65-F5344CB8AC3E}">
        <p14:creationId xmlns:p14="http://schemas.microsoft.com/office/powerpoint/2010/main" val="1411824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1088020"/>
          </a:xfrm>
        </p:spPr>
        <p:txBody>
          <a:bodyPr/>
          <a:lstStyle/>
          <a:p>
            <a:r>
              <a:rPr lang="en-US" dirty="0"/>
              <a:t>Additive Phylogeny In Action</a:t>
            </a:r>
          </a:p>
        </p:txBody>
      </p:sp>
      <p:graphicFrame>
        <p:nvGraphicFramePr>
          <p:cNvPr id="4" name="5 Marcador de contenido"/>
          <p:cNvGraphicFramePr>
            <a:graphicFrameLocks noGrp="1"/>
          </p:cNvGraphicFramePr>
          <p:nvPr>
            <p:ph idx="1"/>
          </p:nvPr>
        </p:nvGraphicFramePr>
        <p:xfrm>
          <a:off x="2668796" y="2329406"/>
          <a:ext cx="2510875"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555706">
                  <a:extLst>
                    <a:ext uri="{9D8B030D-6E8A-4147-A177-3AD203B41FA5}">
                      <a16:colId xmlns:a16="http://schemas.microsoft.com/office/drawing/2014/main" val="20001"/>
                    </a:ext>
                  </a:extLst>
                </a:gridCol>
                <a:gridCol w="567224">
                  <a:extLst>
                    <a:ext uri="{9D8B030D-6E8A-4147-A177-3AD203B41FA5}">
                      <a16:colId xmlns:a16="http://schemas.microsoft.com/office/drawing/2014/main" val="20002"/>
                    </a:ext>
                  </a:extLst>
                </a:gridCol>
                <a:gridCol w="491860">
                  <a:extLst>
                    <a:ext uri="{9D8B030D-6E8A-4147-A177-3AD203B41FA5}">
                      <a16:colId xmlns:a16="http://schemas.microsoft.com/office/drawing/2014/main" val="20003"/>
                    </a:ext>
                  </a:extLst>
                </a:gridCol>
                <a:gridCol w="491924">
                  <a:extLst>
                    <a:ext uri="{9D8B030D-6E8A-4147-A177-3AD203B41FA5}">
                      <a16:colId xmlns:a16="http://schemas.microsoft.com/office/drawing/2014/main" val="20004"/>
                    </a:ext>
                  </a:extLst>
                </a:gridCol>
              </a:tblGrid>
              <a:tr h="370840">
                <a:tc>
                  <a:txBody>
                    <a:bodyPr/>
                    <a:lstStyle/>
                    <a:p>
                      <a:endParaRPr lang="en-US" sz="2400"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dirty="0"/>
                        <a:t>0</a:t>
                      </a:r>
                    </a:p>
                  </a:txBody>
                  <a:tcPr/>
                </a:tc>
                <a:tc>
                  <a:txBody>
                    <a:bodyPr/>
                    <a:lstStyle/>
                    <a:p>
                      <a:r>
                        <a:rPr lang="en-US" sz="2400" dirty="0"/>
                        <a:t>13</a:t>
                      </a:r>
                    </a:p>
                  </a:txBody>
                  <a:tcPr/>
                </a:tc>
                <a:tc>
                  <a:txBody>
                    <a:bodyPr/>
                    <a:lstStyle/>
                    <a:p>
                      <a:r>
                        <a:rPr lang="en-US" sz="2400" dirty="0"/>
                        <a:t>21</a:t>
                      </a:r>
                    </a:p>
                  </a:txBody>
                  <a:tcPr/>
                </a:tc>
                <a:tc>
                  <a:txBody>
                    <a:bodyPr/>
                    <a:lstStyle/>
                    <a:p>
                      <a:r>
                        <a:rPr lang="en-US" sz="2400" dirty="0"/>
                        <a:t>22</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dirty="0"/>
                        <a:t>13</a:t>
                      </a:r>
                    </a:p>
                  </a:txBody>
                  <a:tcPr/>
                </a:tc>
                <a:tc>
                  <a:txBody>
                    <a:bodyPr/>
                    <a:lstStyle/>
                    <a:p>
                      <a:r>
                        <a:rPr lang="en-US" sz="2400" dirty="0"/>
                        <a:t>0</a:t>
                      </a:r>
                    </a:p>
                  </a:txBody>
                  <a:tcPr/>
                </a:tc>
                <a:tc>
                  <a:txBody>
                    <a:bodyPr/>
                    <a:lstStyle/>
                    <a:p>
                      <a:r>
                        <a:rPr lang="en-US" sz="2400" dirty="0"/>
                        <a:t>12</a:t>
                      </a:r>
                    </a:p>
                  </a:txBody>
                  <a:tcPr/>
                </a:tc>
                <a:tc>
                  <a:txBody>
                    <a:bodyPr/>
                    <a:lstStyle/>
                    <a:p>
                      <a:r>
                        <a:rPr lang="en-US" sz="2400" dirty="0"/>
                        <a:t>13</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dirty="0"/>
                        <a:t>21</a:t>
                      </a:r>
                    </a:p>
                  </a:txBody>
                  <a:tcPr/>
                </a:tc>
                <a:tc>
                  <a:txBody>
                    <a:bodyPr/>
                    <a:lstStyle/>
                    <a:p>
                      <a:r>
                        <a:rPr lang="en-US" sz="2400" dirty="0"/>
                        <a:t>12</a:t>
                      </a:r>
                    </a:p>
                  </a:txBody>
                  <a:tcPr/>
                </a:tc>
                <a:tc>
                  <a:txBody>
                    <a:bodyPr/>
                    <a:lstStyle/>
                    <a:p>
                      <a:r>
                        <a:rPr lang="en-US" sz="2400" dirty="0"/>
                        <a:t>0</a:t>
                      </a:r>
                    </a:p>
                  </a:txBody>
                  <a:tcPr/>
                </a:tc>
                <a:tc>
                  <a:txBody>
                    <a:bodyPr/>
                    <a:lstStyle/>
                    <a:p>
                      <a:r>
                        <a:rPr lang="en-US" sz="2400" dirty="0"/>
                        <a:t>13</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dirty="0"/>
                        <a:t>22</a:t>
                      </a:r>
                    </a:p>
                  </a:txBody>
                  <a:tcPr/>
                </a:tc>
                <a:tc>
                  <a:txBody>
                    <a:bodyPr/>
                    <a:lstStyle/>
                    <a:p>
                      <a:r>
                        <a:rPr lang="en-US" sz="2400" dirty="0"/>
                        <a:t>13</a:t>
                      </a:r>
                    </a:p>
                  </a:txBody>
                  <a:tcPr/>
                </a:tc>
                <a:tc>
                  <a:txBody>
                    <a:bodyPr/>
                    <a:lstStyle/>
                    <a:p>
                      <a:r>
                        <a:rPr lang="en-US" sz="2400" dirty="0"/>
                        <a:t>13</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sp>
        <p:nvSpPr>
          <p:cNvPr id="5" name="4 CuadroTexto"/>
          <p:cNvSpPr txBox="1"/>
          <p:nvPr/>
        </p:nvSpPr>
        <p:spPr>
          <a:xfrm>
            <a:off x="2042932" y="3210796"/>
            <a:ext cx="463588" cy="523220"/>
          </a:xfrm>
          <a:prstGeom prst="rect">
            <a:avLst/>
          </a:prstGeom>
          <a:noFill/>
        </p:spPr>
        <p:txBody>
          <a:bodyPr wrap="none" rtlCol="0">
            <a:spAutoFit/>
          </a:bodyPr>
          <a:lstStyle/>
          <a:p>
            <a:r>
              <a:rPr lang="en-US" sz="2800" b="1" i="1" dirty="0"/>
              <a:t>D</a:t>
            </a:r>
          </a:p>
        </p:txBody>
      </p:sp>
      <p:sp>
        <p:nvSpPr>
          <p:cNvPr id="24" name="23 CuadroTexto"/>
          <p:cNvSpPr txBox="1"/>
          <p:nvPr/>
        </p:nvSpPr>
        <p:spPr>
          <a:xfrm>
            <a:off x="1464197" y="5694655"/>
            <a:ext cx="9352345" cy="769441"/>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dirty="0">
                <a:latin typeface="+mj-lt"/>
              </a:rPr>
              <a:t>7. Attach j by an edge of length</a:t>
            </a:r>
            <a:r>
              <a:rPr lang="en-US" sz="2200" i="1" dirty="0">
                <a:latin typeface="+mj-lt"/>
              </a:rPr>
              <a:t> </a:t>
            </a:r>
            <a:r>
              <a:rPr lang="en-US" sz="2200" i="1" dirty="0" err="1">
                <a:latin typeface="+mj-lt"/>
              </a:rPr>
              <a:t>LimbLength</a:t>
            </a:r>
            <a:r>
              <a:rPr lang="en-US" sz="2200" i="1" dirty="0">
                <a:latin typeface="+mj-lt"/>
              </a:rPr>
              <a:t>(j) </a:t>
            </a:r>
            <a:r>
              <a:rPr lang="en-US" sz="2200" dirty="0">
                <a:latin typeface="+mj-lt"/>
              </a:rPr>
              <a:t>in order to form Tree(</a:t>
            </a:r>
            <a:r>
              <a:rPr lang="en-US" sz="2200" i="1" dirty="0">
                <a:latin typeface="+mj-lt"/>
              </a:rPr>
              <a:t>D</a:t>
            </a:r>
            <a:r>
              <a:rPr lang="en-US" sz="2200" dirty="0">
                <a:latin typeface="+mj-lt"/>
              </a:rPr>
              <a:t>).</a:t>
            </a:r>
          </a:p>
        </p:txBody>
      </p:sp>
      <p:sp>
        <p:nvSpPr>
          <p:cNvPr id="3" name="2 CuadroTexto"/>
          <p:cNvSpPr txBox="1"/>
          <p:nvPr/>
        </p:nvSpPr>
        <p:spPr>
          <a:xfrm>
            <a:off x="2928627" y="4792978"/>
            <a:ext cx="2201244" cy="400110"/>
          </a:xfrm>
          <a:prstGeom prst="rect">
            <a:avLst/>
          </a:prstGeom>
          <a:noFill/>
        </p:spPr>
        <p:txBody>
          <a:bodyPr wrap="none" rtlCol="0">
            <a:spAutoFit/>
          </a:bodyPr>
          <a:lstStyle/>
          <a:p>
            <a:r>
              <a:rPr lang="en-US" sz="2000" b="1" i="1" dirty="0" err="1"/>
              <a:t>LimbLength</a:t>
            </a:r>
            <a:r>
              <a:rPr lang="en-US" sz="2000" b="1" i="1" dirty="0"/>
              <a:t>(j)</a:t>
            </a:r>
            <a:r>
              <a:rPr lang="en-US" sz="2000" b="1" dirty="0"/>
              <a:t> = 2</a:t>
            </a:r>
          </a:p>
        </p:txBody>
      </p:sp>
      <p:grpSp>
        <p:nvGrpSpPr>
          <p:cNvPr id="7" name="6 Grupo"/>
          <p:cNvGrpSpPr/>
          <p:nvPr/>
        </p:nvGrpSpPr>
        <p:grpSpPr>
          <a:xfrm>
            <a:off x="6014806" y="2811745"/>
            <a:ext cx="4085486" cy="1383320"/>
            <a:chOff x="3985846" y="4103074"/>
            <a:chExt cx="4085486" cy="1383320"/>
          </a:xfrm>
        </p:grpSpPr>
        <p:sp>
          <p:nvSpPr>
            <p:cNvPr id="8" name="7 Elipse"/>
            <p:cNvSpPr/>
            <p:nvPr/>
          </p:nvSpPr>
          <p:spPr>
            <a:xfrm>
              <a:off x="3985846" y="410307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endParaRPr lang="en-US" i="1" dirty="0"/>
            </a:p>
          </p:txBody>
        </p:sp>
        <p:sp>
          <p:nvSpPr>
            <p:cNvPr id="9" name="8 Elipse"/>
            <p:cNvSpPr/>
            <p:nvPr/>
          </p:nvSpPr>
          <p:spPr>
            <a:xfrm>
              <a:off x="3985846" y="5140567"/>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j</a:t>
              </a:r>
            </a:p>
          </p:txBody>
        </p:sp>
        <p:sp>
          <p:nvSpPr>
            <p:cNvPr id="10" name="9 Elipse"/>
            <p:cNvSpPr/>
            <p:nvPr/>
          </p:nvSpPr>
          <p:spPr>
            <a:xfrm>
              <a:off x="5240216" y="4636475"/>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6547339" y="4636474"/>
              <a:ext cx="281354" cy="29307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Elipse"/>
            <p:cNvSpPr/>
            <p:nvPr/>
          </p:nvSpPr>
          <p:spPr>
            <a:xfrm>
              <a:off x="7789978" y="410307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k</a:t>
              </a:r>
            </a:p>
          </p:txBody>
        </p:sp>
        <p:sp>
          <p:nvSpPr>
            <p:cNvPr id="13" name="12 Elipse"/>
            <p:cNvSpPr/>
            <p:nvPr/>
          </p:nvSpPr>
          <p:spPr>
            <a:xfrm>
              <a:off x="7789978" y="5158145"/>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l</a:t>
              </a:r>
            </a:p>
          </p:txBody>
        </p:sp>
        <p:cxnSp>
          <p:nvCxnSpPr>
            <p:cNvPr id="14" name="13 Conector recto"/>
            <p:cNvCxnSpPr>
              <a:endCxn id="10" idx="2"/>
            </p:cNvCxnSpPr>
            <p:nvPr/>
          </p:nvCxnSpPr>
          <p:spPr>
            <a:xfrm>
              <a:off x="4267200" y="4353232"/>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14 Conector recto"/>
            <p:cNvCxnSpPr>
              <a:endCxn id="10" idx="2"/>
            </p:cNvCxnSpPr>
            <p:nvPr/>
          </p:nvCxnSpPr>
          <p:spPr>
            <a:xfrm flipV="1">
              <a:off x="4267200" y="4783014"/>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6828693" y="4786983"/>
              <a:ext cx="973016" cy="42978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6828693" y="4275042"/>
              <a:ext cx="973016" cy="5119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11" idx="2"/>
            </p:cNvCxnSpPr>
            <p:nvPr/>
          </p:nvCxnSpPr>
          <p:spPr>
            <a:xfrm flipV="1">
              <a:off x="5533293" y="4783013"/>
              <a:ext cx="1014046" cy="39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4668144" y="4103075"/>
              <a:ext cx="415498" cy="369332"/>
            </a:xfrm>
            <a:prstGeom prst="rect">
              <a:avLst/>
            </a:prstGeom>
            <a:noFill/>
          </p:spPr>
          <p:txBody>
            <a:bodyPr wrap="none" rtlCol="0">
              <a:spAutoFit/>
            </a:bodyPr>
            <a:lstStyle/>
            <a:p>
              <a:r>
                <a:rPr lang="en-US" dirty="0"/>
                <a:t>11</a:t>
              </a:r>
            </a:p>
          </p:txBody>
        </p:sp>
        <p:sp>
          <p:nvSpPr>
            <p:cNvPr id="20" name="19 CuadroTexto"/>
            <p:cNvSpPr txBox="1"/>
            <p:nvPr/>
          </p:nvSpPr>
          <p:spPr>
            <a:xfrm>
              <a:off x="5869763" y="4399102"/>
              <a:ext cx="300082" cy="369332"/>
            </a:xfrm>
            <a:prstGeom prst="rect">
              <a:avLst/>
            </a:prstGeom>
            <a:noFill/>
          </p:spPr>
          <p:txBody>
            <a:bodyPr wrap="none" rtlCol="0">
              <a:spAutoFit/>
            </a:bodyPr>
            <a:lstStyle/>
            <a:p>
              <a:r>
                <a:rPr lang="en-US" dirty="0"/>
                <a:t>4</a:t>
              </a:r>
            </a:p>
          </p:txBody>
        </p:sp>
        <p:sp>
          <p:nvSpPr>
            <p:cNvPr id="21" name="20 CuadroTexto"/>
            <p:cNvSpPr txBox="1"/>
            <p:nvPr/>
          </p:nvSpPr>
          <p:spPr>
            <a:xfrm>
              <a:off x="4683364" y="5117062"/>
              <a:ext cx="300082" cy="369332"/>
            </a:xfrm>
            <a:prstGeom prst="rect">
              <a:avLst/>
            </a:prstGeom>
            <a:noFill/>
          </p:spPr>
          <p:txBody>
            <a:bodyPr wrap="none" rtlCol="0">
              <a:spAutoFit/>
            </a:bodyPr>
            <a:lstStyle/>
            <a:p>
              <a:r>
                <a:rPr lang="en-US" dirty="0"/>
                <a:t>2</a:t>
              </a:r>
            </a:p>
          </p:txBody>
        </p:sp>
        <p:sp>
          <p:nvSpPr>
            <p:cNvPr id="22" name="21 CuadroTexto"/>
            <p:cNvSpPr txBox="1"/>
            <p:nvPr/>
          </p:nvSpPr>
          <p:spPr>
            <a:xfrm>
              <a:off x="7015119" y="4103075"/>
              <a:ext cx="300082" cy="369332"/>
            </a:xfrm>
            <a:prstGeom prst="rect">
              <a:avLst/>
            </a:prstGeom>
            <a:noFill/>
          </p:spPr>
          <p:txBody>
            <a:bodyPr wrap="none" rtlCol="0">
              <a:spAutoFit/>
            </a:bodyPr>
            <a:lstStyle/>
            <a:p>
              <a:r>
                <a:rPr lang="en-US" dirty="0"/>
                <a:t>6</a:t>
              </a:r>
            </a:p>
          </p:txBody>
        </p:sp>
        <p:sp>
          <p:nvSpPr>
            <p:cNvPr id="23" name="22 CuadroTexto"/>
            <p:cNvSpPr txBox="1"/>
            <p:nvPr/>
          </p:nvSpPr>
          <p:spPr>
            <a:xfrm>
              <a:off x="7115902" y="5068284"/>
              <a:ext cx="300082" cy="369332"/>
            </a:xfrm>
            <a:prstGeom prst="rect">
              <a:avLst/>
            </a:prstGeom>
            <a:noFill/>
          </p:spPr>
          <p:txBody>
            <a:bodyPr wrap="none" rtlCol="0">
              <a:spAutoFit/>
            </a:bodyPr>
            <a:lstStyle/>
            <a:p>
              <a:r>
                <a:rPr lang="en-US" dirty="0"/>
                <a:t>7</a:t>
              </a:r>
            </a:p>
          </p:txBody>
        </p:sp>
      </p:grpSp>
      <p:sp>
        <p:nvSpPr>
          <p:cNvPr id="25" name="24 CuadroTexto"/>
          <p:cNvSpPr txBox="1"/>
          <p:nvPr/>
        </p:nvSpPr>
        <p:spPr>
          <a:xfrm>
            <a:off x="7320513" y="2147853"/>
            <a:ext cx="1497526" cy="523220"/>
          </a:xfrm>
          <a:prstGeom prst="rect">
            <a:avLst/>
          </a:prstGeom>
          <a:noFill/>
        </p:spPr>
        <p:txBody>
          <a:bodyPr wrap="none" rtlCol="0">
            <a:spAutoFit/>
          </a:bodyPr>
          <a:lstStyle/>
          <a:p>
            <a:r>
              <a:rPr lang="en-US" sz="2800" cap="small" dirty="0"/>
              <a:t>Tree</a:t>
            </a:r>
            <a:r>
              <a:rPr lang="en-US" sz="2800" i="1" dirty="0"/>
              <a:t>(</a:t>
            </a:r>
            <a:r>
              <a:rPr lang="en-US" sz="2800" b="1" i="1" dirty="0"/>
              <a:t>D</a:t>
            </a:r>
            <a:r>
              <a:rPr lang="en-US" sz="2800" i="1" dirty="0"/>
              <a:t>)</a:t>
            </a:r>
          </a:p>
        </p:txBody>
      </p:sp>
    </p:spTree>
    <p:extLst>
      <p:ext uri="{BB962C8B-B14F-4D97-AF65-F5344CB8AC3E}">
        <p14:creationId xmlns:p14="http://schemas.microsoft.com/office/powerpoint/2010/main" val="23275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4200" y="0"/>
            <a:ext cx="10972800" cy="908050"/>
          </a:xfrm>
        </p:spPr>
        <p:txBody>
          <a:bodyPr/>
          <a:lstStyle/>
          <a:p>
            <a:r>
              <a:rPr lang="en-US" dirty="0"/>
              <a:t>Trees</a:t>
            </a:r>
          </a:p>
        </p:txBody>
      </p:sp>
      <p:sp>
        <p:nvSpPr>
          <p:cNvPr id="4" name="3 CuadroTexto"/>
          <p:cNvSpPr txBox="1"/>
          <p:nvPr/>
        </p:nvSpPr>
        <p:spPr>
          <a:xfrm>
            <a:off x="5329512" y="1012329"/>
            <a:ext cx="6421951" cy="43088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b="1" i="1" dirty="0">
                <a:latin typeface="+mj-lt"/>
              </a:rPr>
              <a:t>Tree</a:t>
            </a:r>
            <a:r>
              <a:rPr lang="en-US" sz="2200" i="1" dirty="0">
                <a:latin typeface="+mj-lt"/>
              </a:rPr>
              <a:t>: Connected graph containing no cycles</a:t>
            </a:r>
            <a:r>
              <a:rPr lang="en-US" sz="2200" dirty="0">
                <a:latin typeface="+mj-lt"/>
              </a:rPr>
              <a:t>.</a:t>
            </a:r>
          </a:p>
        </p:txBody>
      </p:sp>
      <p:pic>
        <p:nvPicPr>
          <p:cNvPr id="10242" name="Picture 2" descr="C:\Users\odolgova\Dropbox (CRG)\CNAG\TeachingMentorshipProgramme\CLUSTERING COURSE\Session 2\tree_of_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55" y="822677"/>
            <a:ext cx="4226931" cy="5587474"/>
          </a:xfrm>
          <a:prstGeom prst="rect">
            <a:avLst/>
          </a:prstGeom>
          <a:noFill/>
          <a:extLst>
            <a:ext uri="{909E8E84-426E-40DD-AFC4-6F175D3DCCD1}">
              <a14:hiddenFill xmlns:a14="http://schemas.microsoft.com/office/drawing/2010/main">
                <a:solidFill>
                  <a:srgbClr val="FFFFFF"/>
                </a:solidFill>
              </a14:hiddenFill>
            </a:ext>
          </a:extLst>
        </p:spPr>
      </p:pic>
      <p:sp>
        <p:nvSpPr>
          <p:cNvPr id="12" name="11 Rectángulo"/>
          <p:cNvSpPr/>
          <p:nvPr/>
        </p:nvSpPr>
        <p:spPr>
          <a:xfrm>
            <a:off x="5069439" y="5197080"/>
            <a:ext cx="4033921" cy="1200329"/>
          </a:xfrm>
          <a:prstGeom prst="rect">
            <a:avLst/>
          </a:prstGeom>
        </p:spPr>
        <p:txBody>
          <a:bodyPr wrap="square">
            <a:spAutoFit/>
          </a:bodyPr>
          <a:lstStyle/>
          <a:p>
            <a:r>
              <a:rPr lang="en-US" dirty="0"/>
              <a:t>A connected graph without cycles that models an evolutionary tree of life on Earth. Present-day species are shown as darker nodes. </a:t>
            </a:r>
          </a:p>
        </p:txBody>
      </p:sp>
      <p:sp>
        <p:nvSpPr>
          <p:cNvPr id="6"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a:t>
            </a:fld>
            <a:endParaRPr lang="ca-ES" dirty="0"/>
          </a:p>
        </p:txBody>
      </p:sp>
      <p:sp>
        <p:nvSpPr>
          <p:cNvPr id="5" name="4 Rectángulo"/>
          <p:cNvSpPr/>
          <p:nvPr/>
        </p:nvSpPr>
        <p:spPr>
          <a:xfrm>
            <a:off x="6220691" y="1505681"/>
            <a:ext cx="5583382" cy="923330"/>
          </a:xfrm>
          <a:prstGeom prst="rect">
            <a:avLst/>
          </a:prstGeom>
        </p:spPr>
        <p:txBody>
          <a:bodyPr wrap="square">
            <a:spAutoFit/>
          </a:bodyPr>
          <a:lstStyle/>
          <a:p>
            <a:pPr marL="285750" lvl="0" indent="-285750">
              <a:buFont typeface="Arial" panose="020B0604020202020204" pitchFamily="34" charset="0"/>
              <a:buChar char="•"/>
            </a:pPr>
            <a:r>
              <a:rPr lang="en-US" b="1" dirty="0">
                <a:solidFill>
                  <a:prstClr val="black"/>
                </a:solidFill>
                <a:latin typeface="Century Gothic"/>
              </a:rPr>
              <a:t>Connected: </a:t>
            </a:r>
            <a:r>
              <a:rPr lang="en-US" dirty="0">
                <a:solidFill>
                  <a:prstClr val="black"/>
                </a:solidFill>
                <a:latin typeface="Century Gothic"/>
              </a:rPr>
              <a:t>the tree holds in one piece.</a:t>
            </a:r>
          </a:p>
          <a:p>
            <a:pPr marL="285750" lvl="0" indent="-285750">
              <a:buFont typeface="Arial" panose="020B0604020202020204" pitchFamily="34" charset="0"/>
              <a:buChar char="•"/>
            </a:pPr>
            <a:r>
              <a:rPr lang="en-US" b="1" dirty="0">
                <a:solidFill>
                  <a:prstClr val="black"/>
                </a:solidFill>
                <a:latin typeface="Century Gothic"/>
              </a:rPr>
              <a:t>Acyclic: </a:t>
            </a:r>
            <a:r>
              <a:rPr lang="en-US" dirty="0">
                <a:solidFill>
                  <a:prstClr val="black"/>
                </a:solidFill>
                <a:latin typeface="Century Gothic"/>
              </a:rPr>
              <a:t>the tree can branch out without growing back in on itself and forming a cycle.</a:t>
            </a:r>
          </a:p>
        </p:txBody>
      </p:sp>
    </p:spTree>
    <p:extLst>
      <p:ext uri="{BB962C8B-B14F-4D97-AF65-F5344CB8AC3E}">
        <p14:creationId xmlns:p14="http://schemas.microsoft.com/office/powerpoint/2010/main" val="390766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 Título"/>
          <p:cNvSpPr>
            <a:spLocks noGrp="1"/>
          </p:cNvSpPr>
          <p:nvPr>
            <p:ph type="title"/>
          </p:nvPr>
        </p:nvSpPr>
        <p:spPr>
          <a:xfrm>
            <a:off x="609600" y="0"/>
            <a:ext cx="10972800" cy="1088020"/>
          </a:xfrm>
        </p:spPr>
        <p:txBody>
          <a:bodyPr/>
          <a:lstStyle/>
          <a:p>
            <a:r>
              <a:rPr lang="en-US" dirty="0"/>
              <a:t>Additive Phylogeny</a:t>
            </a:r>
          </a:p>
        </p:txBody>
      </p:sp>
      <p:sp>
        <p:nvSpPr>
          <p:cNvPr id="14" name="2 Marcador de contenido"/>
          <p:cNvSpPr>
            <a:spLocks noGrp="1"/>
          </p:cNvSpPr>
          <p:nvPr>
            <p:ph idx="1"/>
          </p:nvPr>
        </p:nvSpPr>
        <p:spPr>
          <a:xfrm>
            <a:off x="583223" y="1090247"/>
            <a:ext cx="10972800" cy="4902199"/>
          </a:xfrm>
        </p:spPr>
        <p:txBody>
          <a:bodyPr>
            <a:normAutofit fontScale="77500" lnSpcReduction="20000"/>
          </a:bodyPr>
          <a:lstStyle/>
          <a:p>
            <a:pPr marL="457200" indent="-457200" algn="just">
              <a:lnSpc>
                <a:spcPct val="120000"/>
              </a:lnSpc>
              <a:buFont typeface="+mj-lt"/>
              <a:buAutoNum type="arabicPeriod"/>
            </a:pPr>
            <a:r>
              <a:rPr lang="en-US" dirty="0"/>
              <a:t>Pick an arbitrary leaf </a:t>
            </a:r>
            <a:r>
              <a:rPr lang="en-US" i="1" dirty="0"/>
              <a:t>j</a:t>
            </a:r>
            <a:r>
              <a:rPr lang="en-US" dirty="0"/>
              <a:t>.</a:t>
            </a:r>
          </a:p>
          <a:p>
            <a:pPr marL="457200" indent="-457200" algn="just">
              <a:lnSpc>
                <a:spcPct val="120000"/>
              </a:lnSpc>
              <a:buFont typeface="+mj-lt"/>
              <a:buAutoNum type="arabicPeriod"/>
            </a:pPr>
            <a:endParaRPr lang="en-US" dirty="0"/>
          </a:p>
          <a:p>
            <a:pPr marL="457200" indent="-457200" algn="just">
              <a:lnSpc>
                <a:spcPct val="120000"/>
              </a:lnSpc>
              <a:buFont typeface="+mj-lt"/>
              <a:buAutoNum type="arabicPeriod"/>
            </a:pPr>
            <a:r>
              <a:rPr lang="en-US" dirty="0"/>
              <a:t>Compute its limb length</a:t>
            </a:r>
            <a:r>
              <a:rPr lang="en-US" i="1" dirty="0"/>
              <a:t>, </a:t>
            </a:r>
            <a:r>
              <a:rPr lang="en-US" i="1" dirty="0" err="1"/>
              <a:t>LimbLength</a:t>
            </a:r>
            <a:r>
              <a:rPr lang="en-US" i="1" dirty="0"/>
              <a:t>(j)</a:t>
            </a:r>
            <a:r>
              <a:rPr lang="en-US" dirty="0"/>
              <a:t>.</a:t>
            </a:r>
          </a:p>
          <a:p>
            <a:pPr marL="457200" indent="-457200" algn="just">
              <a:lnSpc>
                <a:spcPct val="120000"/>
              </a:lnSpc>
              <a:buFont typeface="+mj-lt"/>
              <a:buAutoNum type="arabicPeriod"/>
            </a:pPr>
            <a:endParaRPr lang="en-US" dirty="0"/>
          </a:p>
          <a:p>
            <a:pPr marL="457200" indent="-457200" algn="just">
              <a:lnSpc>
                <a:spcPct val="120000"/>
              </a:lnSpc>
              <a:buFont typeface="+mj-lt"/>
              <a:buAutoNum type="arabicPeriod"/>
            </a:pPr>
            <a:r>
              <a:rPr lang="en-US" dirty="0" err="1"/>
              <a:t>Substruct</a:t>
            </a:r>
            <a:r>
              <a:rPr lang="en-US" dirty="0"/>
              <a:t> </a:t>
            </a:r>
            <a:r>
              <a:rPr lang="en-US" i="1" dirty="0" err="1"/>
              <a:t>LimbLength</a:t>
            </a:r>
            <a:r>
              <a:rPr lang="en-US" i="1" dirty="0"/>
              <a:t>(j)</a:t>
            </a:r>
            <a:r>
              <a:rPr lang="en-US" dirty="0"/>
              <a:t> from each row and column to produce </a:t>
            </a:r>
            <a:r>
              <a:rPr lang="en-US" i="1" dirty="0" err="1"/>
              <a:t>D</a:t>
            </a:r>
            <a:r>
              <a:rPr lang="en-US" baseline="30000" dirty="0" err="1"/>
              <a:t>bald</a:t>
            </a:r>
            <a:r>
              <a:rPr lang="en-US" baseline="30000" dirty="0"/>
              <a:t> </a:t>
            </a:r>
            <a:r>
              <a:rPr lang="en-US" dirty="0"/>
              <a:t>in which</a:t>
            </a:r>
            <a:r>
              <a:rPr lang="en-US" i="1" dirty="0"/>
              <a:t> j </a:t>
            </a:r>
            <a:r>
              <a:rPr lang="en-US" dirty="0"/>
              <a:t>is a </a:t>
            </a:r>
            <a:r>
              <a:rPr lang="en-US" b="1" dirty="0"/>
              <a:t>bald limb </a:t>
            </a:r>
            <a:r>
              <a:rPr lang="en-US" dirty="0"/>
              <a:t>(length 0).</a:t>
            </a:r>
          </a:p>
          <a:p>
            <a:pPr marL="457200" indent="-457200" algn="just">
              <a:lnSpc>
                <a:spcPct val="120000"/>
              </a:lnSpc>
              <a:buFont typeface="+mj-lt"/>
              <a:buAutoNum type="arabicPeriod"/>
            </a:pPr>
            <a:endParaRPr lang="en-US" dirty="0"/>
          </a:p>
          <a:p>
            <a:pPr marL="457200" indent="-457200" algn="just">
              <a:lnSpc>
                <a:spcPct val="120000"/>
              </a:lnSpc>
              <a:buFont typeface="+mj-lt"/>
              <a:buAutoNum type="arabicPeriod"/>
            </a:pPr>
            <a:r>
              <a:rPr lang="en-US" dirty="0"/>
              <a:t>Remove the </a:t>
            </a:r>
            <a:r>
              <a:rPr lang="en-US" i="1" dirty="0"/>
              <a:t>j</a:t>
            </a:r>
            <a:r>
              <a:rPr lang="en-US" dirty="0"/>
              <a:t>-</a:t>
            </a:r>
            <a:r>
              <a:rPr lang="en-US" dirty="0" err="1"/>
              <a:t>th</a:t>
            </a:r>
            <a:r>
              <a:rPr lang="en-US" dirty="0"/>
              <a:t> row and column of the matrix to form the (</a:t>
            </a:r>
            <a:r>
              <a:rPr lang="en-US" i="1" dirty="0"/>
              <a:t>n</a:t>
            </a:r>
            <a:r>
              <a:rPr lang="en-US" dirty="0"/>
              <a:t>-1) x (</a:t>
            </a:r>
            <a:r>
              <a:rPr lang="en-US" i="1" dirty="0"/>
              <a:t>n</a:t>
            </a:r>
            <a:r>
              <a:rPr lang="en-US" dirty="0"/>
              <a:t>-1) matrix </a:t>
            </a:r>
            <a:r>
              <a:rPr lang="en-US" i="1" dirty="0" err="1"/>
              <a:t>D</a:t>
            </a:r>
            <a:r>
              <a:rPr lang="en-US" baseline="30000" dirty="0" err="1"/>
              <a:t>trim</a:t>
            </a:r>
            <a:r>
              <a:rPr lang="en-US" dirty="0"/>
              <a:t>.</a:t>
            </a:r>
          </a:p>
          <a:p>
            <a:pPr marL="457200" indent="-457200" algn="just">
              <a:lnSpc>
                <a:spcPct val="120000"/>
              </a:lnSpc>
              <a:buFont typeface="+mj-lt"/>
              <a:buAutoNum type="arabicPeriod"/>
            </a:pPr>
            <a:endParaRPr lang="en-US" dirty="0"/>
          </a:p>
          <a:p>
            <a:pPr marL="457200" indent="-457200" algn="just">
              <a:lnSpc>
                <a:spcPct val="120000"/>
              </a:lnSpc>
              <a:buFont typeface="+mj-lt"/>
              <a:buAutoNum type="arabicPeriod"/>
            </a:pPr>
            <a:r>
              <a:rPr lang="en-US" dirty="0"/>
              <a:t> Construct Tree(</a:t>
            </a:r>
            <a:r>
              <a:rPr lang="en-US" i="1" dirty="0" err="1"/>
              <a:t>D</a:t>
            </a:r>
            <a:r>
              <a:rPr lang="en-US" baseline="30000" dirty="0" err="1"/>
              <a:t>trim</a:t>
            </a:r>
            <a:r>
              <a:rPr lang="en-US" baseline="30000" dirty="0"/>
              <a:t>)</a:t>
            </a:r>
            <a:r>
              <a:rPr lang="en-US" dirty="0"/>
              <a:t>.</a:t>
            </a:r>
          </a:p>
          <a:p>
            <a:pPr marL="457200" indent="-457200" algn="just">
              <a:lnSpc>
                <a:spcPct val="120000"/>
              </a:lnSpc>
              <a:buFont typeface="+mj-lt"/>
              <a:buAutoNum type="arabicPeriod"/>
            </a:pPr>
            <a:endParaRPr lang="en-US" dirty="0"/>
          </a:p>
          <a:p>
            <a:pPr marL="457200" indent="-457200" algn="just">
              <a:lnSpc>
                <a:spcPct val="120000"/>
              </a:lnSpc>
              <a:buFont typeface="+mj-lt"/>
              <a:buAutoNum type="arabicPeriod"/>
            </a:pPr>
            <a:r>
              <a:rPr lang="en-US" dirty="0"/>
              <a:t>Identify the point in Tree(</a:t>
            </a:r>
            <a:r>
              <a:rPr lang="en-US" i="1" dirty="0" err="1"/>
              <a:t>D</a:t>
            </a:r>
            <a:r>
              <a:rPr lang="en-US" baseline="30000" dirty="0" err="1"/>
              <a:t>trim</a:t>
            </a:r>
            <a:r>
              <a:rPr lang="en-US" dirty="0"/>
              <a:t>) where leaf </a:t>
            </a:r>
            <a:r>
              <a:rPr lang="en-US" i="1" dirty="0"/>
              <a:t>j</a:t>
            </a:r>
            <a:r>
              <a:rPr lang="en-US" dirty="0"/>
              <a:t> should be attached.</a:t>
            </a:r>
          </a:p>
          <a:p>
            <a:pPr marL="457200" indent="-457200" algn="just">
              <a:lnSpc>
                <a:spcPct val="120000"/>
              </a:lnSpc>
              <a:buFont typeface="+mj-lt"/>
              <a:buAutoNum type="arabicPeriod"/>
            </a:pPr>
            <a:endParaRPr lang="en-US" dirty="0"/>
          </a:p>
          <a:p>
            <a:pPr marL="457200" indent="-457200" algn="just">
              <a:lnSpc>
                <a:spcPct val="120000"/>
              </a:lnSpc>
              <a:buFont typeface="+mj-lt"/>
              <a:buAutoNum type="arabicPeriod"/>
            </a:pPr>
            <a:r>
              <a:rPr lang="en-US" dirty="0"/>
              <a:t>Attach j by an edge of length</a:t>
            </a:r>
            <a:r>
              <a:rPr lang="en-US" i="1" dirty="0"/>
              <a:t> </a:t>
            </a:r>
            <a:r>
              <a:rPr lang="en-US" i="1" dirty="0" err="1"/>
              <a:t>LimbLength</a:t>
            </a:r>
            <a:r>
              <a:rPr lang="en-US" i="1" dirty="0"/>
              <a:t>(j) </a:t>
            </a:r>
            <a:r>
              <a:rPr lang="en-US" dirty="0"/>
              <a:t>in order to form Tree(</a:t>
            </a:r>
            <a:r>
              <a:rPr lang="en-US" i="1" dirty="0"/>
              <a:t>D</a:t>
            </a:r>
            <a:r>
              <a:rPr lang="en-US" dirty="0"/>
              <a:t>).</a:t>
            </a:r>
          </a:p>
          <a:p>
            <a:pPr marL="457200" indent="-457200" algn="just">
              <a:lnSpc>
                <a:spcPct val="120000"/>
              </a:lnSpc>
              <a:buFont typeface="+mj-lt"/>
              <a:buAutoNum type="arabicPeriod"/>
            </a:pPr>
            <a:endParaRPr lang="en-US" baseline="30000" dirty="0"/>
          </a:p>
          <a:p>
            <a:pPr algn="just">
              <a:lnSpc>
                <a:spcPct val="120000"/>
              </a:lnSpc>
            </a:pPr>
            <a:endParaRPr lang="en-US" baseline="30000" dirty="0"/>
          </a:p>
          <a:p>
            <a:pPr algn="just">
              <a:lnSpc>
                <a:spcPct val="120000"/>
              </a:lnSpc>
            </a:pPr>
            <a:endParaRPr lang="en-US" baseline="30000" dirty="0"/>
          </a:p>
          <a:p>
            <a:pPr algn="just">
              <a:lnSpc>
                <a:spcPct val="120000"/>
              </a:lnSpc>
            </a:pPr>
            <a:endParaRPr lang="en-US" baseline="30000" dirty="0"/>
          </a:p>
          <a:p>
            <a:pPr algn="just">
              <a:lnSpc>
                <a:spcPct val="120000"/>
              </a:lnSpc>
            </a:pPr>
            <a:endParaRPr lang="en-US" dirty="0"/>
          </a:p>
          <a:p>
            <a:pPr algn="just">
              <a:lnSpc>
                <a:spcPct val="120000"/>
              </a:lnSpc>
            </a:pPr>
            <a:endParaRPr lang="en-US" dirty="0"/>
          </a:p>
        </p:txBody>
      </p:sp>
    </p:spTree>
    <p:extLst>
      <p:ext uri="{BB962C8B-B14F-4D97-AF65-F5344CB8AC3E}">
        <p14:creationId xmlns:p14="http://schemas.microsoft.com/office/powerpoint/2010/main" val="118751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uca Cavalli Sforza: 90 anni, una festa e una mostra a Mila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157" y="909151"/>
            <a:ext cx="2057400" cy="2676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427652" y="3633000"/>
            <a:ext cx="2714205" cy="369332"/>
          </a:xfrm>
          <a:prstGeom prst="rect">
            <a:avLst/>
          </a:prstGeom>
          <a:noFill/>
        </p:spPr>
        <p:txBody>
          <a:bodyPr wrap="none" rtlCol="0">
            <a:spAutoFit/>
          </a:bodyPr>
          <a:lstStyle/>
          <a:p>
            <a:r>
              <a:rPr lang="en-US" b="1" dirty="0" err="1"/>
              <a:t>Luidgi</a:t>
            </a:r>
            <a:r>
              <a:rPr lang="en-US" b="1" dirty="0"/>
              <a:t> L. </a:t>
            </a:r>
            <a:r>
              <a:rPr lang="en-US" b="1" dirty="0" err="1"/>
              <a:t>Cavalli</a:t>
            </a:r>
            <a:r>
              <a:rPr lang="en-US" b="1" dirty="0"/>
              <a:t>-Sforza</a:t>
            </a:r>
          </a:p>
        </p:txBody>
      </p:sp>
      <p:pic>
        <p:nvPicPr>
          <p:cNvPr id="9220" name="Picture 4" descr="https://image.slidesharecdn.com/genpop6genefl-100304043813-phpapp02/95/gen-pop6genefl-22-638.jpg?cb=1365674399"/>
          <p:cNvPicPr>
            <a:picLocks noChangeAspect="1" noChangeArrowheads="1"/>
          </p:cNvPicPr>
          <p:nvPr/>
        </p:nvPicPr>
        <p:blipFill rotWithShape="1">
          <a:blip r:embed="rId4">
            <a:extLst>
              <a:ext uri="{28A0092B-C50C-407E-A947-70E740481C1C}">
                <a14:useLocalDpi xmlns:a14="http://schemas.microsoft.com/office/drawing/2010/main" val="0"/>
              </a:ext>
            </a:extLst>
          </a:blip>
          <a:srcRect l="55131" t="12048" r="17562" b="59003"/>
          <a:stretch/>
        </p:blipFill>
        <p:spPr bwMode="auto">
          <a:xfrm>
            <a:off x="3170628" y="941763"/>
            <a:ext cx="3387452" cy="2696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3650195" y="3633000"/>
            <a:ext cx="2585708" cy="369332"/>
          </a:xfrm>
          <a:prstGeom prst="rect">
            <a:avLst/>
          </a:prstGeom>
          <a:noFill/>
        </p:spPr>
        <p:txBody>
          <a:bodyPr wrap="none" rtlCol="0">
            <a:spAutoFit/>
          </a:bodyPr>
          <a:lstStyle/>
          <a:p>
            <a:r>
              <a:rPr lang="en-US" b="1" dirty="0"/>
              <a:t>Anthony W.F. Edwards</a:t>
            </a:r>
          </a:p>
        </p:txBody>
      </p:sp>
      <p:pic>
        <p:nvPicPr>
          <p:cNvPr id="9224" name="Picture 8" descr="UCI_Bio_Faculty_in Memoriam_Walter Fitch">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2620" y="3492504"/>
            <a:ext cx="2227362" cy="26728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10 CuadroTexto"/>
          <p:cNvSpPr txBox="1"/>
          <p:nvPr/>
        </p:nvSpPr>
        <p:spPr>
          <a:xfrm>
            <a:off x="7184181" y="6166854"/>
            <a:ext cx="1802609" cy="369332"/>
          </a:xfrm>
          <a:prstGeom prst="rect">
            <a:avLst/>
          </a:prstGeom>
          <a:noFill/>
        </p:spPr>
        <p:txBody>
          <a:bodyPr wrap="none" rtlCol="0">
            <a:spAutoFit/>
          </a:bodyPr>
          <a:lstStyle/>
          <a:p>
            <a:r>
              <a:rPr lang="en-US" b="1" dirty="0"/>
              <a:t>Walter M. Fitch</a:t>
            </a:r>
          </a:p>
        </p:txBody>
      </p:sp>
      <p:pic>
        <p:nvPicPr>
          <p:cNvPr id="9226" name="Picture 10"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4301" y="3500332"/>
            <a:ext cx="2110740" cy="267182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12 CuadroTexto"/>
          <p:cNvSpPr txBox="1"/>
          <p:nvPr/>
        </p:nvSpPr>
        <p:spPr>
          <a:xfrm>
            <a:off x="9451341" y="6172155"/>
            <a:ext cx="2382383" cy="369332"/>
          </a:xfrm>
          <a:prstGeom prst="rect">
            <a:avLst/>
          </a:prstGeom>
          <a:noFill/>
        </p:spPr>
        <p:txBody>
          <a:bodyPr wrap="none" rtlCol="0">
            <a:spAutoFit/>
          </a:bodyPr>
          <a:lstStyle/>
          <a:p>
            <a:r>
              <a:rPr lang="en-US" b="1" dirty="0"/>
              <a:t>Emanuel </a:t>
            </a:r>
            <a:r>
              <a:rPr lang="en-US" b="1" dirty="0" err="1"/>
              <a:t>Margoliash</a:t>
            </a:r>
            <a:endParaRPr lang="en-US" b="1" dirty="0"/>
          </a:p>
        </p:txBody>
      </p:sp>
      <p:sp>
        <p:nvSpPr>
          <p:cNvPr id="7" name="6 Rectángulo"/>
          <p:cNvSpPr/>
          <p:nvPr/>
        </p:nvSpPr>
        <p:spPr>
          <a:xfrm>
            <a:off x="2566798" y="4641509"/>
            <a:ext cx="2441694" cy="1446550"/>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8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1967</a:t>
            </a:r>
          </a:p>
        </p:txBody>
      </p:sp>
      <p:sp>
        <p:nvSpPr>
          <p:cNvPr id="17" name="16 Rectángulo"/>
          <p:cNvSpPr/>
          <p:nvPr/>
        </p:nvSpPr>
        <p:spPr>
          <a:xfrm>
            <a:off x="6755389" y="1512609"/>
            <a:ext cx="5234125" cy="584775"/>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j-lt"/>
              </a:rPr>
              <a:t>Distance Matrix Methods</a:t>
            </a:r>
          </a:p>
        </p:txBody>
      </p:sp>
      <p:sp>
        <p:nvSpPr>
          <p:cNvPr id="9" name="8 Corazón"/>
          <p:cNvSpPr/>
          <p:nvPr/>
        </p:nvSpPr>
        <p:spPr>
          <a:xfrm>
            <a:off x="2438400" y="1927189"/>
            <a:ext cx="894080" cy="836331"/>
          </a:xfrm>
          <a:prstGeom prst="heart">
            <a:avLst/>
          </a:prstGeom>
          <a:solidFill>
            <a:srgbClr val="9923AD"/>
          </a:solidFill>
          <a:ln>
            <a:solidFill>
              <a:srgbClr val="E3D3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Corazón"/>
          <p:cNvSpPr/>
          <p:nvPr/>
        </p:nvSpPr>
        <p:spPr>
          <a:xfrm>
            <a:off x="8990087" y="4514957"/>
            <a:ext cx="894080" cy="836331"/>
          </a:xfrm>
          <a:prstGeom prst="heart">
            <a:avLst/>
          </a:prstGeom>
          <a:solidFill>
            <a:srgbClr val="9923AD"/>
          </a:solidFill>
          <a:ln>
            <a:solidFill>
              <a:srgbClr val="E3D3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51</a:t>
            </a:fld>
            <a:endParaRPr lang="ca-ES" dirty="0"/>
          </a:p>
        </p:txBody>
      </p:sp>
    </p:spTree>
    <p:extLst>
      <p:ext uri="{BB962C8B-B14F-4D97-AF65-F5344CB8AC3E}">
        <p14:creationId xmlns:p14="http://schemas.microsoft.com/office/powerpoint/2010/main" val="3563114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609600" y="0"/>
            <a:ext cx="10972800" cy="1600200"/>
          </a:xfrm>
        </p:spPr>
        <p:txBody>
          <a:bodyPr/>
          <a:lstStyle/>
          <a:p>
            <a:r>
              <a:rPr lang="en-US" dirty="0"/>
              <a:t>Outline</a:t>
            </a:r>
          </a:p>
        </p:txBody>
      </p:sp>
      <p:sp>
        <p:nvSpPr>
          <p:cNvPr id="6" name="2 Marcador de contenido"/>
          <p:cNvSpPr>
            <a:spLocks noGrp="1"/>
          </p:cNvSpPr>
          <p:nvPr>
            <p:ph idx="1"/>
          </p:nvPr>
        </p:nvSpPr>
        <p:spPr>
          <a:xfrm>
            <a:off x="1219200" y="1542144"/>
            <a:ext cx="10972800" cy="4525963"/>
          </a:xfrm>
        </p:spPr>
        <p:txBody>
          <a:bodyPr>
            <a:normAutofit/>
          </a:bodyPr>
          <a:lstStyle/>
          <a:p>
            <a:r>
              <a:rPr lang="en-US" dirty="0"/>
              <a:t>Transforming Distance Matrices into Evolutionary Trees</a:t>
            </a:r>
          </a:p>
          <a:p>
            <a:r>
              <a:rPr lang="en-US" dirty="0"/>
              <a:t>Toward an Algorithm for Distance-Based Phylogeny Construction</a:t>
            </a:r>
          </a:p>
          <a:p>
            <a:r>
              <a:rPr lang="en-US" dirty="0"/>
              <a:t>Additive Phylogeny</a:t>
            </a:r>
          </a:p>
          <a:p>
            <a:r>
              <a:rPr lang="en-US" b="1" dirty="0" err="1"/>
              <a:t>Ultrametric</a:t>
            </a:r>
            <a:r>
              <a:rPr lang="en-US" b="1" dirty="0"/>
              <a:t> Evolutionary Trees (UPGMA reconstruction)</a:t>
            </a:r>
          </a:p>
          <a:p>
            <a:r>
              <a:rPr lang="en-US" dirty="0"/>
              <a:t>The </a:t>
            </a:r>
            <a:r>
              <a:rPr lang="en-US" dirty="0" err="1"/>
              <a:t>Neibour</a:t>
            </a:r>
            <a:r>
              <a:rPr lang="en-US" dirty="0"/>
              <a:t>-Joining Algorithm</a:t>
            </a:r>
          </a:p>
          <a:p>
            <a:r>
              <a:rPr lang="en-US" dirty="0"/>
              <a:t>Using Least-Squares to construct Distance-Based Phylogenies</a:t>
            </a:r>
          </a:p>
          <a:p>
            <a:pPr marL="0" indent="0">
              <a:buNone/>
            </a:pPr>
            <a:endParaRPr lang="en-US" dirty="0"/>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52</a:t>
            </a:fld>
            <a:endParaRPr lang="ca-ES" dirty="0"/>
          </a:p>
        </p:txBody>
      </p:sp>
    </p:spTree>
    <p:extLst>
      <p:ext uri="{BB962C8B-B14F-4D97-AF65-F5344CB8AC3E}">
        <p14:creationId xmlns:p14="http://schemas.microsoft.com/office/powerpoint/2010/main" val="2267554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Modeling </a:t>
            </a:r>
            <a:r>
              <a:rPr lang="en-US" sz="4800" dirty="0" err="1"/>
              <a:t>Speciations</a:t>
            </a:r>
            <a:endParaRPr lang="en-US" sz="4800" dirty="0"/>
          </a:p>
        </p:txBody>
      </p:sp>
      <p:sp>
        <p:nvSpPr>
          <p:cNvPr id="27" name="26 CuadroTexto"/>
          <p:cNvSpPr txBox="1"/>
          <p:nvPr/>
        </p:nvSpPr>
        <p:spPr>
          <a:xfrm>
            <a:off x="494272" y="2667036"/>
            <a:ext cx="11252252" cy="954107"/>
          </a:xfrm>
          <a:prstGeom prst="rect">
            <a:avLst/>
          </a:prstGeo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Researches often assume that all internal nodes correspond to </a:t>
            </a:r>
            <a:r>
              <a:rPr lang="en-US" sz="2800" b="1" dirty="0" err="1">
                <a:latin typeface="+mj-lt"/>
              </a:rPr>
              <a:t>speciations</a:t>
            </a:r>
            <a:r>
              <a:rPr lang="en-US" sz="2800" dirty="0">
                <a:latin typeface="+mj-lt"/>
              </a:rPr>
              <a:t>, where one species splits into two.</a:t>
            </a:r>
            <a:endParaRPr lang="en-US" sz="2800" baseline="30000" dirty="0">
              <a:latin typeface="+mj-lt"/>
            </a:endParaRPr>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53</a:t>
            </a:fld>
            <a:endParaRPr lang="ca-ES" dirty="0"/>
          </a:p>
        </p:txBody>
      </p:sp>
    </p:spTree>
    <p:extLst>
      <p:ext uri="{BB962C8B-B14F-4D97-AF65-F5344CB8AC3E}">
        <p14:creationId xmlns:p14="http://schemas.microsoft.com/office/powerpoint/2010/main" val="1237432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Modeling </a:t>
            </a:r>
            <a:r>
              <a:rPr lang="en-US" sz="4800" dirty="0" err="1"/>
              <a:t>Speciations</a:t>
            </a:r>
            <a:endParaRPr lang="en-US" sz="4800" dirty="0"/>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Imagen 3" descr="http://bioinformaticsalgorithms.com/images/Evolution/primate_phylogeny_unroot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23" y="770646"/>
            <a:ext cx="8282354" cy="56458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4352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7" name="6 CuadroTexto"/>
          <p:cNvSpPr txBox="1"/>
          <p:nvPr/>
        </p:nvSpPr>
        <p:spPr>
          <a:xfrm>
            <a:off x="4336562" y="1236975"/>
            <a:ext cx="2655275" cy="1107996"/>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b="1" dirty="0">
                <a:latin typeface="+mj-lt"/>
              </a:rPr>
              <a:t>Unrooted binary tree: </a:t>
            </a:r>
            <a:r>
              <a:rPr lang="en-US" sz="2200" dirty="0">
                <a:latin typeface="+mj-lt"/>
              </a:rPr>
              <a:t>every node has degree 1 or 3.</a:t>
            </a:r>
          </a:p>
        </p:txBody>
      </p:sp>
      <p:sp>
        <p:nvSpPr>
          <p:cNvPr id="8"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54</a:t>
            </a:fld>
            <a:endParaRPr lang="ca-ES" dirty="0"/>
          </a:p>
        </p:txBody>
      </p:sp>
      <p:sp>
        <p:nvSpPr>
          <p:cNvPr id="6" name="5 Rectángulo"/>
          <p:cNvSpPr/>
          <p:nvPr/>
        </p:nvSpPr>
        <p:spPr>
          <a:xfrm>
            <a:off x="8989321" y="3554128"/>
            <a:ext cx="2836920" cy="2862322"/>
          </a:xfrm>
          <a:prstGeom prst="rect">
            <a:avLst/>
          </a:prstGeom>
        </p:spPr>
        <p:txBody>
          <a:bodyPr wrap="square">
            <a:spAutoFit/>
          </a:bodyPr>
          <a:lstStyle/>
          <a:p>
            <a:r>
              <a:rPr lang="en-US" dirty="0"/>
              <a:t>We need to place limits on the internal nodes of the tree: every internal node needs to have degree 3. </a:t>
            </a:r>
          </a:p>
          <a:p>
            <a:r>
              <a:rPr lang="en-US" dirty="0"/>
              <a:t>Progressing from the root to a leaf, every time we encounter an internal node, the tree splits into two pieces.</a:t>
            </a:r>
          </a:p>
        </p:txBody>
      </p:sp>
      <p:sp>
        <p:nvSpPr>
          <p:cNvPr id="9" name="8 Rectángulo"/>
          <p:cNvSpPr/>
          <p:nvPr/>
        </p:nvSpPr>
        <p:spPr>
          <a:xfrm>
            <a:off x="8967175" y="770646"/>
            <a:ext cx="2873651" cy="2554545"/>
          </a:xfrm>
          <a:prstGeom prst="rect">
            <a:avLst/>
          </a:prstGeom>
        </p:spPr>
        <p:txBody>
          <a:bodyPr wrap="square">
            <a:spAutoFit/>
          </a:bodyPr>
          <a:lstStyle/>
          <a:p>
            <a:r>
              <a:rPr lang="en-US" sz="2000" dirty="0"/>
              <a:t>In computer science, a </a:t>
            </a:r>
            <a:r>
              <a:rPr lang="en-US" sz="2000" b="1" dirty="0"/>
              <a:t>binary tree </a:t>
            </a:r>
            <a:r>
              <a:rPr lang="en-US" sz="2000" dirty="0"/>
              <a:t>is a tree data structure in which each node has at most two children, which are referred to as the left child and the right child. </a:t>
            </a:r>
          </a:p>
        </p:txBody>
      </p:sp>
    </p:spTree>
    <p:extLst>
      <p:ext uri="{BB962C8B-B14F-4D97-AF65-F5344CB8AC3E}">
        <p14:creationId xmlns:p14="http://schemas.microsoft.com/office/powerpoint/2010/main" val="936381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http://bioinformaticsalgorithms.com/images/Evolution/primate_phylogeny_rooted.png"/>
          <p:cNvPicPr/>
          <p:nvPr/>
        </p:nvPicPr>
        <p:blipFill>
          <a:blip r:embed="rId3">
            <a:extLst>
              <a:ext uri="{28A0092B-C50C-407E-A947-70E740481C1C}">
                <a14:useLocalDpi xmlns:a14="http://schemas.microsoft.com/office/drawing/2010/main" val="0"/>
              </a:ext>
            </a:extLst>
          </a:blip>
          <a:srcRect/>
          <a:stretch>
            <a:fillRect/>
          </a:stretch>
        </p:blipFill>
        <p:spPr bwMode="auto">
          <a:xfrm>
            <a:off x="470030" y="868875"/>
            <a:ext cx="8853854" cy="5591908"/>
          </a:xfrm>
          <a:prstGeom prst="rect">
            <a:avLst/>
          </a:prstGeom>
          <a:noFill/>
          <a:ln>
            <a:noFill/>
          </a:ln>
        </p:spPr>
      </p:pic>
      <p:sp>
        <p:nvSpPr>
          <p:cNvPr id="5" name="4 CuadroTexto"/>
          <p:cNvSpPr txBox="1"/>
          <p:nvPr/>
        </p:nvSpPr>
        <p:spPr>
          <a:xfrm>
            <a:off x="7321062" y="868875"/>
            <a:ext cx="3587261" cy="144655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b="1" dirty="0">
                <a:latin typeface="+mj-lt"/>
              </a:rPr>
              <a:t>Rooted binary tree: </a:t>
            </a:r>
            <a:r>
              <a:rPr lang="en-US" sz="2200" dirty="0">
                <a:latin typeface="+mj-lt"/>
              </a:rPr>
              <a:t>an unrooted binary with a </a:t>
            </a:r>
            <a:r>
              <a:rPr lang="en-US" sz="2200" b="1" dirty="0">
                <a:solidFill>
                  <a:srgbClr val="00B050"/>
                </a:solidFill>
                <a:latin typeface="+mj-lt"/>
              </a:rPr>
              <a:t>root</a:t>
            </a:r>
            <a:r>
              <a:rPr lang="en-US" sz="2200" dirty="0">
                <a:latin typeface="+mj-lt"/>
              </a:rPr>
              <a:t> (of degree 2) on 1 of its edges.</a:t>
            </a:r>
          </a:p>
        </p:txBody>
      </p:sp>
      <p:sp>
        <p:nvSpPr>
          <p:cNvPr id="6" name="1 Título"/>
          <p:cNvSpPr>
            <a:spLocks noGrp="1"/>
          </p:cNvSpPr>
          <p:nvPr>
            <p:ph type="title"/>
          </p:nvPr>
        </p:nvSpPr>
        <p:spPr>
          <a:xfrm>
            <a:off x="626639" y="0"/>
            <a:ext cx="10972800" cy="759634"/>
          </a:xfrm>
        </p:spPr>
        <p:txBody>
          <a:bodyPr/>
          <a:lstStyle/>
          <a:p>
            <a:r>
              <a:rPr lang="en-US" sz="4800" dirty="0"/>
              <a:t>Modeling </a:t>
            </a:r>
            <a:r>
              <a:rPr lang="en-US" sz="4800" dirty="0" err="1"/>
              <a:t>Speciations</a:t>
            </a:r>
            <a:endParaRPr lang="en-US" sz="4800" dirty="0"/>
          </a:p>
        </p:txBody>
      </p:sp>
      <p:sp>
        <p:nvSpPr>
          <p:cNvPr id="2" name="1 Elipse"/>
          <p:cNvSpPr/>
          <p:nvPr/>
        </p:nvSpPr>
        <p:spPr>
          <a:xfrm>
            <a:off x="6013940" y="1037491"/>
            <a:ext cx="378069" cy="360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Elipse"/>
          <p:cNvSpPr/>
          <p:nvPr/>
        </p:nvSpPr>
        <p:spPr>
          <a:xfrm>
            <a:off x="6658708" y="1638296"/>
            <a:ext cx="378069" cy="360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Elipse"/>
          <p:cNvSpPr/>
          <p:nvPr/>
        </p:nvSpPr>
        <p:spPr>
          <a:xfrm>
            <a:off x="7321062" y="2268630"/>
            <a:ext cx="378069" cy="360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Elipse"/>
          <p:cNvSpPr/>
          <p:nvPr/>
        </p:nvSpPr>
        <p:spPr>
          <a:xfrm>
            <a:off x="8009796" y="2860643"/>
            <a:ext cx="378069" cy="360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Elipse"/>
          <p:cNvSpPr/>
          <p:nvPr/>
        </p:nvSpPr>
        <p:spPr>
          <a:xfrm>
            <a:off x="8546123" y="3380641"/>
            <a:ext cx="378069" cy="360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Elipse"/>
          <p:cNvSpPr/>
          <p:nvPr/>
        </p:nvSpPr>
        <p:spPr>
          <a:xfrm>
            <a:off x="7175987" y="4025412"/>
            <a:ext cx="378069" cy="3604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Rectángulo"/>
          <p:cNvSpPr/>
          <p:nvPr/>
        </p:nvSpPr>
        <p:spPr>
          <a:xfrm>
            <a:off x="9411937" y="2539237"/>
            <a:ext cx="2028223" cy="3970318"/>
          </a:xfrm>
          <a:prstGeom prst="rect">
            <a:avLst/>
          </a:prstGeom>
        </p:spPr>
        <p:txBody>
          <a:bodyPr wrap="square">
            <a:spAutoFit/>
          </a:bodyPr>
          <a:lstStyle/>
          <a:p>
            <a:r>
              <a:rPr lang="en-US" dirty="0"/>
              <a:t>Placing a root on the squirrel monkey's limb results in a rooted binary tree. </a:t>
            </a:r>
          </a:p>
          <a:p>
            <a:endParaRPr lang="en-US" dirty="0"/>
          </a:p>
          <a:p>
            <a:r>
              <a:rPr lang="en-US" dirty="0"/>
              <a:t>The number at each node corresponds to the number of million years ago that the divergence at this node occurred. </a:t>
            </a:r>
          </a:p>
        </p:txBody>
      </p:sp>
      <p:sp>
        <p:nvSpPr>
          <p:cNvPr id="12"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55</a:t>
            </a:fld>
            <a:endParaRPr lang="ca-ES" dirty="0"/>
          </a:p>
        </p:txBody>
      </p:sp>
    </p:spTree>
    <p:extLst>
      <p:ext uri="{BB962C8B-B14F-4D97-AF65-F5344CB8AC3E}">
        <p14:creationId xmlns:p14="http://schemas.microsoft.com/office/powerpoint/2010/main" val="2230781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626639" y="0"/>
            <a:ext cx="10972800" cy="759634"/>
          </a:xfrm>
        </p:spPr>
        <p:txBody>
          <a:bodyPr/>
          <a:lstStyle/>
          <a:p>
            <a:r>
              <a:rPr lang="en-US" sz="4800" dirty="0" err="1"/>
              <a:t>Ultrametric</a:t>
            </a:r>
            <a:r>
              <a:rPr lang="en-US" sz="4800" dirty="0"/>
              <a:t> Trees</a:t>
            </a:r>
          </a:p>
        </p:txBody>
      </p:sp>
      <p:pic>
        <p:nvPicPr>
          <p:cNvPr id="7" name="6 Imagen" descr="http://bioinformaticsalgorithms.com/images/Evolution/primate_phylogeny_rooted.png"/>
          <p:cNvPicPr/>
          <p:nvPr/>
        </p:nvPicPr>
        <p:blipFill>
          <a:blip r:embed="rId3">
            <a:extLst>
              <a:ext uri="{28A0092B-C50C-407E-A947-70E740481C1C}">
                <a14:useLocalDpi xmlns:a14="http://schemas.microsoft.com/office/drawing/2010/main" val="0"/>
              </a:ext>
            </a:extLst>
          </a:blip>
          <a:srcRect/>
          <a:stretch>
            <a:fillRect/>
          </a:stretch>
        </p:blipFill>
        <p:spPr bwMode="auto">
          <a:xfrm>
            <a:off x="470030" y="868875"/>
            <a:ext cx="8853854" cy="5591908"/>
          </a:xfrm>
          <a:prstGeom prst="rect">
            <a:avLst/>
          </a:prstGeom>
          <a:noFill/>
          <a:ln>
            <a:noFill/>
          </a:ln>
        </p:spPr>
      </p:pic>
      <p:sp>
        <p:nvSpPr>
          <p:cNvPr id="5" name="4 CuadroTexto"/>
          <p:cNvSpPr txBox="1"/>
          <p:nvPr/>
        </p:nvSpPr>
        <p:spPr>
          <a:xfrm>
            <a:off x="6509173" y="868875"/>
            <a:ext cx="5499947" cy="769441"/>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b="1" dirty="0">
                <a:latin typeface="+mj-lt"/>
              </a:rPr>
              <a:t>Molecular clock:</a:t>
            </a:r>
            <a:r>
              <a:rPr lang="en-US" sz="2200" dirty="0">
                <a:latin typeface="+mj-lt"/>
              </a:rPr>
              <a:t> assigns </a:t>
            </a:r>
            <a:r>
              <a:rPr lang="en-US" sz="2200" b="1" dirty="0">
                <a:solidFill>
                  <a:srgbClr val="0070C0"/>
                </a:solidFill>
                <a:latin typeface="+mj-lt"/>
              </a:rPr>
              <a:t>ages</a:t>
            </a:r>
            <a:r>
              <a:rPr lang="en-US" sz="2200" dirty="0">
                <a:solidFill>
                  <a:srgbClr val="0070C0"/>
                </a:solidFill>
                <a:latin typeface="+mj-lt"/>
              </a:rPr>
              <a:t> </a:t>
            </a:r>
            <a:r>
              <a:rPr lang="en-US" sz="2200" dirty="0">
                <a:latin typeface="+mj-lt"/>
              </a:rPr>
              <a:t>to each node in the tree (age of leaves=0)</a:t>
            </a:r>
          </a:p>
        </p:txBody>
      </p:sp>
      <p:sp>
        <p:nvSpPr>
          <p:cNvPr id="2" name="1 Rectángulo"/>
          <p:cNvSpPr/>
          <p:nvPr/>
        </p:nvSpPr>
        <p:spPr>
          <a:xfrm>
            <a:off x="7443893" y="1954368"/>
            <a:ext cx="4565227" cy="923330"/>
          </a:xfrm>
          <a:prstGeom prst="rect">
            <a:avLst/>
          </a:prstGeom>
        </p:spPr>
        <p:txBody>
          <a:bodyPr wrap="square">
            <a:spAutoFit/>
          </a:bodyPr>
          <a:lstStyle/>
          <a:p>
            <a:r>
              <a:rPr lang="en-US" b="1" dirty="0"/>
              <a:t>Our goal: </a:t>
            </a:r>
            <a:r>
              <a:rPr lang="en-US" dirty="0"/>
              <a:t>to design a heuristic that models a "molecular clock" that assigns each node an age.</a:t>
            </a:r>
          </a:p>
        </p:txBody>
      </p:sp>
      <p:sp>
        <p:nvSpPr>
          <p:cNvPr id="10"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56</a:t>
            </a:fld>
            <a:endParaRPr lang="ca-ES" dirty="0"/>
          </a:p>
        </p:txBody>
      </p:sp>
      <p:sp>
        <p:nvSpPr>
          <p:cNvPr id="9" name="2 Rectángulo">
            <a:extLst>
              <a:ext uri="{FF2B5EF4-FFF2-40B4-BE49-F238E27FC236}">
                <a16:creationId xmlns:a16="http://schemas.microsoft.com/office/drawing/2014/main" id="{21BDB6AF-8AA5-4267-AA55-6722954E2140}"/>
              </a:ext>
            </a:extLst>
          </p:cNvPr>
          <p:cNvSpPr/>
          <p:nvPr/>
        </p:nvSpPr>
        <p:spPr>
          <a:xfrm>
            <a:off x="9448800" y="2877698"/>
            <a:ext cx="2749974" cy="1754326"/>
          </a:xfrm>
          <a:prstGeom prst="rect">
            <a:avLst/>
          </a:prstGeom>
        </p:spPr>
        <p:txBody>
          <a:bodyPr wrap="square">
            <a:spAutoFit/>
          </a:bodyPr>
          <a:lstStyle/>
          <a:p>
            <a:r>
              <a:rPr lang="en-US" dirty="0"/>
              <a:t>The age of an internal node corresponds to how long ago the speciation event represented at that internal node occurred.</a:t>
            </a:r>
          </a:p>
        </p:txBody>
      </p:sp>
      <p:sp>
        <p:nvSpPr>
          <p:cNvPr id="11" name="7 Rectángulo">
            <a:extLst>
              <a:ext uri="{FF2B5EF4-FFF2-40B4-BE49-F238E27FC236}">
                <a16:creationId xmlns:a16="http://schemas.microsoft.com/office/drawing/2014/main" id="{75C5C439-5C6E-4743-BAC8-7DF63C5772FE}"/>
              </a:ext>
            </a:extLst>
          </p:cNvPr>
          <p:cNvSpPr/>
          <p:nvPr/>
        </p:nvSpPr>
        <p:spPr>
          <a:xfrm>
            <a:off x="9448800" y="4738549"/>
            <a:ext cx="2749974" cy="923330"/>
          </a:xfrm>
          <a:prstGeom prst="rect">
            <a:avLst/>
          </a:prstGeom>
        </p:spPr>
        <p:txBody>
          <a:bodyPr wrap="square">
            <a:spAutoFit/>
          </a:bodyPr>
          <a:lstStyle/>
          <a:p>
            <a:r>
              <a:rPr lang="en-US" dirty="0"/>
              <a:t>Then we need to assign ages to the internal edges.</a:t>
            </a:r>
          </a:p>
        </p:txBody>
      </p:sp>
    </p:spTree>
    <p:extLst>
      <p:ext uri="{BB962C8B-B14F-4D97-AF65-F5344CB8AC3E}">
        <p14:creationId xmlns:p14="http://schemas.microsoft.com/office/powerpoint/2010/main" val="820746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626639" y="0"/>
            <a:ext cx="10972800" cy="759634"/>
          </a:xfrm>
        </p:spPr>
        <p:txBody>
          <a:bodyPr/>
          <a:lstStyle/>
          <a:p>
            <a:r>
              <a:rPr lang="en-US" sz="4800" dirty="0" err="1"/>
              <a:t>Ultrametric</a:t>
            </a:r>
            <a:r>
              <a:rPr lang="en-US" sz="4800" dirty="0"/>
              <a:t> Trees</a:t>
            </a:r>
          </a:p>
        </p:txBody>
      </p:sp>
      <p:grpSp>
        <p:nvGrpSpPr>
          <p:cNvPr id="16" name="15 Grupo"/>
          <p:cNvGrpSpPr/>
          <p:nvPr/>
        </p:nvGrpSpPr>
        <p:grpSpPr>
          <a:xfrm>
            <a:off x="470030" y="868875"/>
            <a:ext cx="8853854" cy="5591908"/>
            <a:chOff x="470030" y="868875"/>
            <a:chExt cx="8853854" cy="5591908"/>
          </a:xfrm>
        </p:grpSpPr>
        <p:pic>
          <p:nvPicPr>
            <p:cNvPr id="15" name="14 Imagen" descr="http://bioinformaticsalgorithms.com/images/Evolution/primate_phylogeny_rooted.png"/>
            <p:cNvPicPr/>
            <p:nvPr/>
          </p:nvPicPr>
          <p:blipFill>
            <a:blip r:embed="rId3">
              <a:extLst>
                <a:ext uri="{28A0092B-C50C-407E-A947-70E740481C1C}">
                  <a14:useLocalDpi xmlns:a14="http://schemas.microsoft.com/office/drawing/2010/main" val="0"/>
                </a:ext>
              </a:extLst>
            </a:blip>
            <a:srcRect/>
            <a:stretch>
              <a:fillRect/>
            </a:stretch>
          </p:blipFill>
          <p:spPr bwMode="auto">
            <a:xfrm>
              <a:off x="470030" y="868875"/>
              <a:ext cx="8853854" cy="5591908"/>
            </a:xfrm>
            <a:prstGeom prst="rect">
              <a:avLst/>
            </a:prstGeom>
            <a:noFill/>
            <a:ln>
              <a:noFill/>
            </a:ln>
          </p:spPr>
        </p:pic>
        <p:grpSp>
          <p:nvGrpSpPr>
            <p:cNvPr id="3" name="2 Grupo"/>
            <p:cNvGrpSpPr/>
            <p:nvPr/>
          </p:nvGrpSpPr>
          <p:grpSpPr>
            <a:xfrm>
              <a:off x="2725707" y="1445115"/>
              <a:ext cx="5339204" cy="3287885"/>
              <a:chOff x="3622431" y="1617163"/>
              <a:chExt cx="5339204" cy="3287885"/>
            </a:xfrm>
          </p:grpSpPr>
          <p:sp>
            <p:nvSpPr>
              <p:cNvPr id="2" name="1 CuadroTexto"/>
              <p:cNvSpPr txBox="1"/>
              <p:nvPr/>
            </p:nvSpPr>
            <p:spPr>
              <a:xfrm>
                <a:off x="3622431" y="2457665"/>
                <a:ext cx="415498" cy="369332"/>
              </a:xfrm>
              <a:prstGeom prst="rect">
                <a:avLst/>
              </a:prstGeom>
              <a:noFill/>
            </p:spPr>
            <p:txBody>
              <a:bodyPr wrap="none" rtlCol="0">
                <a:spAutoFit/>
              </a:bodyPr>
              <a:lstStyle/>
              <a:p>
                <a:r>
                  <a:rPr lang="en-US" b="1" dirty="0">
                    <a:solidFill>
                      <a:srgbClr val="C00000"/>
                    </a:solidFill>
                  </a:rPr>
                  <a:t>33</a:t>
                </a:r>
              </a:p>
            </p:txBody>
          </p:sp>
          <p:sp>
            <p:nvSpPr>
              <p:cNvPr id="7" name="6 CuadroTexto"/>
              <p:cNvSpPr txBox="1"/>
              <p:nvPr/>
            </p:nvSpPr>
            <p:spPr>
              <a:xfrm>
                <a:off x="4542021" y="2904392"/>
                <a:ext cx="415498" cy="369332"/>
              </a:xfrm>
              <a:prstGeom prst="rect">
                <a:avLst/>
              </a:prstGeom>
              <a:noFill/>
            </p:spPr>
            <p:txBody>
              <a:bodyPr wrap="none" rtlCol="0">
                <a:spAutoFit/>
              </a:bodyPr>
              <a:lstStyle/>
              <a:p>
                <a:r>
                  <a:rPr lang="en-US" b="1" dirty="0">
                    <a:solidFill>
                      <a:srgbClr val="C00000"/>
                    </a:solidFill>
                  </a:rPr>
                  <a:t>23</a:t>
                </a:r>
              </a:p>
            </p:txBody>
          </p:sp>
          <p:sp>
            <p:nvSpPr>
              <p:cNvPr id="8" name="7 CuadroTexto"/>
              <p:cNvSpPr txBox="1"/>
              <p:nvPr/>
            </p:nvSpPr>
            <p:spPr>
              <a:xfrm>
                <a:off x="5696283" y="1617163"/>
                <a:ext cx="415498" cy="369332"/>
              </a:xfrm>
              <a:prstGeom prst="rect">
                <a:avLst/>
              </a:prstGeom>
              <a:noFill/>
            </p:spPr>
            <p:txBody>
              <a:bodyPr wrap="none" rtlCol="0">
                <a:spAutoFit/>
              </a:bodyPr>
              <a:lstStyle/>
              <a:p>
                <a:r>
                  <a:rPr lang="en-US" b="1" dirty="0">
                    <a:solidFill>
                      <a:srgbClr val="C00000"/>
                    </a:solidFill>
                  </a:rPr>
                  <a:t>10</a:t>
                </a:r>
              </a:p>
            </p:txBody>
          </p:sp>
          <p:sp>
            <p:nvSpPr>
              <p:cNvPr id="9" name="8 CuadroTexto"/>
              <p:cNvSpPr txBox="1"/>
              <p:nvPr/>
            </p:nvSpPr>
            <p:spPr>
              <a:xfrm>
                <a:off x="6332262" y="2173464"/>
                <a:ext cx="415498" cy="369332"/>
              </a:xfrm>
              <a:prstGeom prst="rect">
                <a:avLst/>
              </a:prstGeom>
              <a:noFill/>
            </p:spPr>
            <p:txBody>
              <a:bodyPr wrap="none" rtlCol="0">
                <a:spAutoFit/>
              </a:bodyPr>
              <a:lstStyle/>
              <a:p>
                <a:r>
                  <a:rPr lang="en-US" b="1" dirty="0">
                    <a:solidFill>
                      <a:srgbClr val="C00000"/>
                    </a:solidFill>
                  </a:rPr>
                  <a:t>10</a:t>
                </a:r>
              </a:p>
            </p:txBody>
          </p:sp>
          <p:sp>
            <p:nvSpPr>
              <p:cNvPr id="10" name="9 CuadroTexto"/>
              <p:cNvSpPr txBox="1"/>
              <p:nvPr/>
            </p:nvSpPr>
            <p:spPr>
              <a:xfrm>
                <a:off x="7094738" y="2755515"/>
                <a:ext cx="300082" cy="369332"/>
              </a:xfrm>
              <a:prstGeom prst="rect">
                <a:avLst/>
              </a:prstGeom>
              <a:noFill/>
            </p:spPr>
            <p:txBody>
              <a:bodyPr wrap="none" rtlCol="0">
                <a:spAutoFit/>
              </a:bodyPr>
              <a:lstStyle/>
              <a:p>
                <a:r>
                  <a:rPr lang="en-US" b="1" dirty="0">
                    <a:solidFill>
                      <a:srgbClr val="C00000"/>
                    </a:solidFill>
                  </a:rPr>
                  <a:t>6</a:t>
                </a:r>
              </a:p>
            </p:txBody>
          </p:sp>
          <p:sp>
            <p:nvSpPr>
              <p:cNvPr id="11" name="10 CuadroTexto"/>
              <p:cNvSpPr txBox="1"/>
              <p:nvPr/>
            </p:nvSpPr>
            <p:spPr>
              <a:xfrm>
                <a:off x="7666892" y="3437737"/>
                <a:ext cx="300082" cy="369332"/>
              </a:xfrm>
              <a:prstGeom prst="rect">
                <a:avLst/>
              </a:prstGeom>
              <a:noFill/>
            </p:spPr>
            <p:txBody>
              <a:bodyPr wrap="none" rtlCol="0">
                <a:spAutoFit/>
              </a:bodyPr>
              <a:lstStyle/>
              <a:p>
                <a:r>
                  <a:rPr lang="en-US" b="1" dirty="0">
                    <a:solidFill>
                      <a:srgbClr val="C00000"/>
                    </a:solidFill>
                  </a:rPr>
                  <a:t>1</a:t>
                </a:r>
              </a:p>
            </p:txBody>
          </p:sp>
          <p:sp>
            <p:nvSpPr>
              <p:cNvPr id="12" name="11 CuadroTexto"/>
              <p:cNvSpPr txBox="1"/>
              <p:nvPr/>
            </p:nvSpPr>
            <p:spPr>
              <a:xfrm>
                <a:off x="8661553" y="4166384"/>
                <a:ext cx="300082" cy="369332"/>
              </a:xfrm>
              <a:prstGeom prst="rect">
                <a:avLst/>
              </a:prstGeom>
              <a:noFill/>
            </p:spPr>
            <p:txBody>
              <a:bodyPr wrap="none" rtlCol="0">
                <a:spAutoFit/>
              </a:bodyPr>
              <a:lstStyle/>
              <a:p>
                <a:r>
                  <a:rPr lang="en-US" b="1" dirty="0">
                    <a:solidFill>
                      <a:srgbClr val="C00000"/>
                    </a:solidFill>
                  </a:rPr>
                  <a:t>6</a:t>
                </a:r>
              </a:p>
            </p:txBody>
          </p:sp>
          <p:sp>
            <p:nvSpPr>
              <p:cNvPr id="13" name="12 CuadroTexto"/>
              <p:cNvSpPr txBox="1"/>
              <p:nvPr/>
            </p:nvSpPr>
            <p:spPr>
              <a:xfrm>
                <a:off x="7459143" y="4535716"/>
                <a:ext cx="300082" cy="369332"/>
              </a:xfrm>
              <a:prstGeom prst="rect">
                <a:avLst/>
              </a:prstGeom>
              <a:noFill/>
            </p:spPr>
            <p:txBody>
              <a:bodyPr wrap="none" rtlCol="0">
                <a:spAutoFit/>
              </a:bodyPr>
              <a:lstStyle/>
              <a:p>
                <a:r>
                  <a:rPr lang="en-US" b="1" dirty="0">
                    <a:solidFill>
                      <a:srgbClr val="C00000"/>
                    </a:solidFill>
                  </a:rPr>
                  <a:t>2</a:t>
                </a:r>
              </a:p>
            </p:txBody>
          </p:sp>
          <p:sp>
            <p:nvSpPr>
              <p:cNvPr id="14" name="13 CuadroTexto"/>
              <p:cNvSpPr txBox="1"/>
              <p:nvPr/>
            </p:nvSpPr>
            <p:spPr>
              <a:xfrm>
                <a:off x="7894612" y="4535716"/>
                <a:ext cx="300082" cy="369332"/>
              </a:xfrm>
              <a:prstGeom prst="rect">
                <a:avLst/>
              </a:prstGeom>
              <a:noFill/>
            </p:spPr>
            <p:txBody>
              <a:bodyPr wrap="none" rtlCol="0">
                <a:spAutoFit/>
              </a:bodyPr>
              <a:lstStyle/>
              <a:p>
                <a:r>
                  <a:rPr lang="en-US" b="1" dirty="0">
                    <a:solidFill>
                      <a:srgbClr val="C00000"/>
                    </a:solidFill>
                  </a:rPr>
                  <a:t>2</a:t>
                </a:r>
              </a:p>
            </p:txBody>
          </p:sp>
        </p:grpSp>
      </p:grpSp>
      <p:sp>
        <p:nvSpPr>
          <p:cNvPr id="5" name="4 CuadroTexto"/>
          <p:cNvSpPr txBox="1"/>
          <p:nvPr/>
        </p:nvSpPr>
        <p:spPr>
          <a:xfrm>
            <a:off x="7666892" y="1011115"/>
            <a:ext cx="3587261" cy="144655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b="1" dirty="0">
                <a:solidFill>
                  <a:srgbClr val="C00000"/>
                </a:solidFill>
                <a:latin typeface="+mj-lt"/>
              </a:rPr>
              <a:t>Edge weights:</a:t>
            </a:r>
            <a:r>
              <a:rPr lang="en-US" sz="2200" dirty="0">
                <a:latin typeface="+mj-lt"/>
              </a:rPr>
              <a:t> correspond to difference in ages on the nodes the edge connects.</a:t>
            </a:r>
          </a:p>
        </p:txBody>
      </p:sp>
      <p:sp>
        <p:nvSpPr>
          <p:cNvPr id="1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57</a:t>
            </a:fld>
            <a:endParaRPr lang="ca-ES" dirty="0"/>
          </a:p>
        </p:txBody>
      </p:sp>
      <p:sp>
        <p:nvSpPr>
          <p:cNvPr id="18" name="17 Rectángulo"/>
          <p:cNvSpPr/>
          <p:nvPr/>
        </p:nvSpPr>
        <p:spPr>
          <a:xfrm>
            <a:off x="9157549" y="2943429"/>
            <a:ext cx="2790612" cy="2308324"/>
          </a:xfrm>
          <a:prstGeom prst="rect">
            <a:avLst/>
          </a:prstGeom>
        </p:spPr>
        <p:txBody>
          <a:bodyPr wrap="square">
            <a:spAutoFit/>
          </a:bodyPr>
          <a:lstStyle/>
          <a:p>
            <a:r>
              <a:rPr lang="en-US" dirty="0"/>
              <a:t>Once we assign ages to the nodes of a rooted binary tree, we get the weights of the edges of this tree (here shown in red) simply by taking the difference between the ages.</a:t>
            </a:r>
          </a:p>
        </p:txBody>
      </p:sp>
      <p:sp>
        <p:nvSpPr>
          <p:cNvPr id="19" name="6 CuadroTexto"/>
          <p:cNvSpPr txBox="1"/>
          <p:nvPr/>
        </p:nvSpPr>
        <p:spPr>
          <a:xfrm>
            <a:off x="4267371" y="3265689"/>
            <a:ext cx="415498" cy="369332"/>
          </a:xfrm>
          <a:prstGeom prst="rect">
            <a:avLst/>
          </a:prstGeom>
          <a:noFill/>
        </p:spPr>
        <p:txBody>
          <a:bodyPr wrap="none" rtlCol="0">
            <a:spAutoFit/>
          </a:bodyPr>
          <a:lstStyle/>
          <a:p>
            <a:r>
              <a:rPr lang="en-US" b="1" dirty="0">
                <a:solidFill>
                  <a:srgbClr val="C00000"/>
                </a:solidFill>
              </a:rPr>
              <a:t>13</a:t>
            </a:r>
          </a:p>
        </p:txBody>
      </p:sp>
      <p:sp>
        <p:nvSpPr>
          <p:cNvPr id="20" name="6 CuadroTexto"/>
          <p:cNvSpPr txBox="1"/>
          <p:nvPr/>
        </p:nvSpPr>
        <p:spPr>
          <a:xfrm>
            <a:off x="5140552" y="3744208"/>
            <a:ext cx="300082" cy="369332"/>
          </a:xfrm>
          <a:prstGeom prst="rect">
            <a:avLst/>
          </a:prstGeom>
          <a:noFill/>
        </p:spPr>
        <p:txBody>
          <a:bodyPr wrap="none" rtlCol="0">
            <a:spAutoFit/>
          </a:bodyPr>
          <a:lstStyle/>
          <a:p>
            <a:r>
              <a:rPr lang="en-US" b="1" dirty="0">
                <a:solidFill>
                  <a:srgbClr val="C00000"/>
                </a:solidFill>
              </a:rPr>
              <a:t>7</a:t>
            </a:r>
          </a:p>
        </p:txBody>
      </p:sp>
    </p:spTree>
    <p:extLst>
      <p:ext uri="{BB962C8B-B14F-4D97-AF65-F5344CB8AC3E}">
        <p14:creationId xmlns:p14="http://schemas.microsoft.com/office/powerpoint/2010/main" val="3931910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626639" y="0"/>
            <a:ext cx="10972800" cy="759634"/>
          </a:xfrm>
        </p:spPr>
        <p:txBody>
          <a:bodyPr/>
          <a:lstStyle/>
          <a:p>
            <a:r>
              <a:rPr lang="en-US" sz="4800" dirty="0" err="1"/>
              <a:t>Ultrametric</a:t>
            </a:r>
            <a:r>
              <a:rPr lang="en-US" sz="4800" dirty="0"/>
              <a:t> Trees</a:t>
            </a:r>
          </a:p>
        </p:txBody>
      </p:sp>
      <p:grpSp>
        <p:nvGrpSpPr>
          <p:cNvPr id="15" name="14 Grupo"/>
          <p:cNvGrpSpPr/>
          <p:nvPr/>
        </p:nvGrpSpPr>
        <p:grpSpPr>
          <a:xfrm>
            <a:off x="470030" y="868875"/>
            <a:ext cx="8853854" cy="5591908"/>
            <a:chOff x="470030" y="868875"/>
            <a:chExt cx="8853854" cy="5591908"/>
          </a:xfrm>
        </p:grpSpPr>
        <p:pic>
          <p:nvPicPr>
            <p:cNvPr id="16" name="15 Imagen" descr="http://bioinformaticsalgorithms.com/images/Evolution/primate_phylogeny_rooted.png"/>
            <p:cNvPicPr/>
            <p:nvPr/>
          </p:nvPicPr>
          <p:blipFill>
            <a:blip r:embed="rId3">
              <a:extLst>
                <a:ext uri="{28A0092B-C50C-407E-A947-70E740481C1C}">
                  <a14:useLocalDpi xmlns:a14="http://schemas.microsoft.com/office/drawing/2010/main" val="0"/>
                </a:ext>
              </a:extLst>
            </a:blip>
            <a:srcRect/>
            <a:stretch>
              <a:fillRect/>
            </a:stretch>
          </p:blipFill>
          <p:spPr bwMode="auto">
            <a:xfrm>
              <a:off x="470030" y="868875"/>
              <a:ext cx="8853854" cy="5591908"/>
            </a:xfrm>
            <a:prstGeom prst="rect">
              <a:avLst/>
            </a:prstGeom>
            <a:noFill/>
            <a:ln>
              <a:noFill/>
            </a:ln>
          </p:spPr>
        </p:pic>
        <p:grpSp>
          <p:nvGrpSpPr>
            <p:cNvPr id="17" name="16 Grupo"/>
            <p:cNvGrpSpPr/>
            <p:nvPr/>
          </p:nvGrpSpPr>
          <p:grpSpPr>
            <a:xfrm>
              <a:off x="2725707" y="1445115"/>
              <a:ext cx="5339204" cy="3287885"/>
              <a:chOff x="3622431" y="1617163"/>
              <a:chExt cx="5339204" cy="3287885"/>
            </a:xfrm>
          </p:grpSpPr>
          <p:sp>
            <p:nvSpPr>
              <p:cNvPr id="18" name="17 CuadroTexto"/>
              <p:cNvSpPr txBox="1"/>
              <p:nvPr/>
            </p:nvSpPr>
            <p:spPr>
              <a:xfrm>
                <a:off x="3622431" y="2457665"/>
                <a:ext cx="415498" cy="369332"/>
              </a:xfrm>
              <a:prstGeom prst="rect">
                <a:avLst/>
              </a:prstGeom>
              <a:noFill/>
            </p:spPr>
            <p:txBody>
              <a:bodyPr wrap="none" rtlCol="0">
                <a:spAutoFit/>
              </a:bodyPr>
              <a:lstStyle/>
              <a:p>
                <a:r>
                  <a:rPr lang="en-US" b="1" dirty="0">
                    <a:solidFill>
                      <a:srgbClr val="C00000"/>
                    </a:solidFill>
                  </a:rPr>
                  <a:t>33</a:t>
                </a:r>
              </a:p>
            </p:txBody>
          </p:sp>
          <p:sp>
            <p:nvSpPr>
              <p:cNvPr id="19" name="18 CuadroTexto"/>
              <p:cNvSpPr txBox="1"/>
              <p:nvPr/>
            </p:nvSpPr>
            <p:spPr>
              <a:xfrm>
                <a:off x="4542021" y="2904392"/>
                <a:ext cx="415498" cy="369332"/>
              </a:xfrm>
              <a:prstGeom prst="rect">
                <a:avLst/>
              </a:prstGeom>
              <a:noFill/>
            </p:spPr>
            <p:txBody>
              <a:bodyPr wrap="none" rtlCol="0">
                <a:spAutoFit/>
              </a:bodyPr>
              <a:lstStyle/>
              <a:p>
                <a:r>
                  <a:rPr lang="en-US" b="1" dirty="0">
                    <a:solidFill>
                      <a:srgbClr val="C00000"/>
                    </a:solidFill>
                  </a:rPr>
                  <a:t>23</a:t>
                </a:r>
              </a:p>
            </p:txBody>
          </p:sp>
          <p:sp>
            <p:nvSpPr>
              <p:cNvPr id="20" name="19 CuadroTexto"/>
              <p:cNvSpPr txBox="1"/>
              <p:nvPr/>
            </p:nvSpPr>
            <p:spPr>
              <a:xfrm>
                <a:off x="5696283" y="1617163"/>
                <a:ext cx="415498" cy="369332"/>
              </a:xfrm>
              <a:prstGeom prst="rect">
                <a:avLst/>
              </a:prstGeom>
              <a:noFill/>
            </p:spPr>
            <p:txBody>
              <a:bodyPr wrap="none" rtlCol="0">
                <a:spAutoFit/>
              </a:bodyPr>
              <a:lstStyle/>
              <a:p>
                <a:r>
                  <a:rPr lang="en-US" b="1" dirty="0">
                    <a:solidFill>
                      <a:srgbClr val="C00000"/>
                    </a:solidFill>
                  </a:rPr>
                  <a:t>10</a:t>
                </a:r>
              </a:p>
            </p:txBody>
          </p:sp>
          <p:sp>
            <p:nvSpPr>
              <p:cNvPr id="21" name="20 CuadroTexto"/>
              <p:cNvSpPr txBox="1"/>
              <p:nvPr/>
            </p:nvSpPr>
            <p:spPr>
              <a:xfrm>
                <a:off x="6332262" y="2173464"/>
                <a:ext cx="415498" cy="369332"/>
              </a:xfrm>
              <a:prstGeom prst="rect">
                <a:avLst/>
              </a:prstGeom>
              <a:noFill/>
            </p:spPr>
            <p:txBody>
              <a:bodyPr wrap="none" rtlCol="0">
                <a:spAutoFit/>
              </a:bodyPr>
              <a:lstStyle/>
              <a:p>
                <a:r>
                  <a:rPr lang="en-US" b="1" dirty="0">
                    <a:solidFill>
                      <a:srgbClr val="C00000"/>
                    </a:solidFill>
                  </a:rPr>
                  <a:t>10</a:t>
                </a:r>
              </a:p>
            </p:txBody>
          </p:sp>
          <p:sp>
            <p:nvSpPr>
              <p:cNvPr id="22" name="21 CuadroTexto"/>
              <p:cNvSpPr txBox="1"/>
              <p:nvPr/>
            </p:nvSpPr>
            <p:spPr>
              <a:xfrm>
                <a:off x="7094738" y="2755515"/>
                <a:ext cx="300082" cy="369332"/>
              </a:xfrm>
              <a:prstGeom prst="rect">
                <a:avLst/>
              </a:prstGeom>
              <a:noFill/>
            </p:spPr>
            <p:txBody>
              <a:bodyPr wrap="none" rtlCol="0">
                <a:spAutoFit/>
              </a:bodyPr>
              <a:lstStyle/>
              <a:p>
                <a:r>
                  <a:rPr lang="en-US" b="1" dirty="0">
                    <a:solidFill>
                      <a:srgbClr val="C00000"/>
                    </a:solidFill>
                  </a:rPr>
                  <a:t>6</a:t>
                </a:r>
              </a:p>
            </p:txBody>
          </p:sp>
          <p:sp>
            <p:nvSpPr>
              <p:cNvPr id="23" name="22 CuadroTexto"/>
              <p:cNvSpPr txBox="1"/>
              <p:nvPr/>
            </p:nvSpPr>
            <p:spPr>
              <a:xfrm>
                <a:off x="7666892" y="3437737"/>
                <a:ext cx="300082" cy="369332"/>
              </a:xfrm>
              <a:prstGeom prst="rect">
                <a:avLst/>
              </a:prstGeom>
              <a:noFill/>
            </p:spPr>
            <p:txBody>
              <a:bodyPr wrap="none" rtlCol="0">
                <a:spAutoFit/>
              </a:bodyPr>
              <a:lstStyle/>
              <a:p>
                <a:r>
                  <a:rPr lang="en-US" b="1" dirty="0">
                    <a:solidFill>
                      <a:srgbClr val="C00000"/>
                    </a:solidFill>
                  </a:rPr>
                  <a:t>1</a:t>
                </a:r>
              </a:p>
            </p:txBody>
          </p:sp>
          <p:sp>
            <p:nvSpPr>
              <p:cNvPr id="24" name="23 CuadroTexto"/>
              <p:cNvSpPr txBox="1"/>
              <p:nvPr/>
            </p:nvSpPr>
            <p:spPr>
              <a:xfrm>
                <a:off x="8661553" y="4166384"/>
                <a:ext cx="300082" cy="369332"/>
              </a:xfrm>
              <a:prstGeom prst="rect">
                <a:avLst/>
              </a:prstGeom>
              <a:noFill/>
            </p:spPr>
            <p:txBody>
              <a:bodyPr wrap="none" rtlCol="0">
                <a:spAutoFit/>
              </a:bodyPr>
              <a:lstStyle/>
              <a:p>
                <a:r>
                  <a:rPr lang="en-US" b="1" dirty="0">
                    <a:solidFill>
                      <a:srgbClr val="C00000"/>
                    </a:solidFill>
                  </a:rPr>
                  <a:t>6</a:t>
                </a:r>
              </a:p>
            </p:txBody>
          </p:sp>
          <p:sp>
            <p:nvSpPr>
              <p:cNvPr id="25" name="24 CuadroTexto"/>
              <p:cNvSpPr txBox="1"/>
              <p:nvPr/>
            </p:nvSpPr>
            <p:spPr>
              <a:xfrm>
                <a:off x="7459143" y="4535716"/>
                <a:ext cx="300082" cy="369332"/>
              </a:xfrm>
              <a:prstGeom prst="rect">
                <a:avLst/>
              </a:prstGeom>
              <a:noFill/>
            </p:spPr>
            <p:txBody>
              <a:bodyPr wrap="none" rtlCol="0">
                <a:spAutoFit/>
              </a:bodyPr>
              <a:lstStyle/>
              <a:p>
                <a:r>
                  <a:rPr lang="en-US" b="1" dirty="0">
                    <a:solidFill>
                      <a:srgbClr val="C00000"/>
                    </a:solidFill>
                  </a:rPr>
                  <a:t>2</a:t>
                </a:r>
              </a:p>
            </p:txBody>
          </p:sp>
          <p:sp>
            <p:nvSpPr>
              <p:cNvPr id="26" name="25 CuadroTexto"/>
              <p:cNvSpPr txBox="1"/>
              <p:nvPr/>
            </p:nvSpPr>
            <p:spPr>
              <a:xfrm>
                <a:off x="7894612" y="4535716"/>
                <a:ext cx="300082" cy="369332"/>
              </a:xfrm>
              <a:prstGeom prst="rect">
                <a:avLst/>
              </a:prstGeom>
              <a:noFill/>
            </p:spPr>
            <p:txBody>
              <a:bodyPr wrap="none" rtlCol="0">
                <a:spAutoFit/>
              </a:bodyPr>
              <a:lstStyle/>
              <a:p>
                <a:r>
                  <a:rPr lang="en-US" b="1" dirty="0">
                    <a:solidFill>
                      <a:srgbClr val="C00000"/>
                    </a:solidFill>
                  </a:rPr>
                  <a:t>2</a:t>
                </a:r>
              </a:p>
            </p:txBody>
          </p:sp>
        </p:grpSp>
      </p:grpSp>
      <p:sp>
        <p:nvSpPr>
          <p:cNvPr id="5" name="4 CuadroTexto"/>
          <p:cNvSpPr txBox="1"/>
          <p:nvPr/>
        </p:nvSpPr>
        <p:spPr>
          <a:xfrm>
            <a:off x="7666892" y="1011115"/>
            <a:ext cx="3587261" cy="144655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200" b="1" dirty="0" err="1">
                <a:latin typeface="+mj-lt"/>
              </a:rPr>
              <a:t>Ultrametric</a:t>
            </a:r>
            <a:r>
              <a:rPr lang="en-US" sz="2200" b="1" dirty="0">
                <a:latin typeface="+mj-lt"/>
              </a:rPr>
              <a:t> tree: </a:t>
            </a:r>
            <a:r>
              <a:rPr lang="en-US" sz="2200" dirty="0">
                <a:latin typeface="+mj-lt"/>
              </a:rPr>
              <a:t>distance from root to any leaf is the same (i.e., age of root).</a:t>
            </a:r>
          </a:p>
        </p:txBody>
      </p:sp>
      <p:sp>
        <p:nvSpPr>
          <p:cNvPr id="3" name="2 Rectángulo"/>
          <p:cNvSpPr/>
          <p:nvPr/>
        </p:nvSpPr>
        <p:spPr>
          <a:xfrm>
            <a:off x="8202507" y="2654949"/>
            <a:ext cx="3684693" cy="1200329"/>
          </a:xfrm>
          <a:prstGeom prst="rect">
            <a:avLst/>
          </a:prstGeom>
        </p:spPr>
        <p:txBody>
          <a:bodyPr wrap="square">
            <a:spAutoFit/>
          </a:bodyPr>
          <a:lstStyle/>
          <a:p>
            <a:r>
              <a:rPr lang="en-US" dirty="0"/>
              <a:t>If we assign ages to the nodes of the tree, then it automatically implies that the tree is "</a:t>
            </a:r>
            <a:r>
              <a:rPr lang="en-US" dirty="0" err="1"/>
              <a:t>ultrametric</a:t>
            </a:r>
            <a:r>
              <a:rPr lang="en-US" dirty="0"/>
              <a:t>“.</a:t>
            </a:r>
          </a:p>
        </p:txBody>
      </p:sp>
      <p:sp>
        <p:nvSpPr>
          <p:cNvPr id="2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58</a:t>
            </a:fld>
            <a:endParaRPr lang="ca-ES" dirty="0"/>
          </a:p>
        </p:txBody>
      </p:sp>
      <p:sp>
        <p:nvSpPr>
          <p:cNvPr id="28" name="6 CuadroTexto"/>
          <p:cNvSpPr txBox="1"/>
          <p:nvPr/>
        </p:nvSpPr>
        <p:spPr>
          <a:xfrm>
            <a:off x="4267371" y="3265689"/>
            <a:ext cx="415498" cy="369332"/>
          </a:xfrm>
          <a:prstGeom prst="rect">
            <a:avLst/>
          </a:prstGeom>
          <a:noFill/>
        </p:spPr>
        <p:txBody>
          <a:bodyPr wrap="none" rtlCol="0">
            <a:spAutoFit/>
          </a:bodyPr>
          <a:lstStyle/>
          <a:p>
            <a:r>
              <a:rPr lang="en-US" b="1" dirty="0">
                <a:solidFill>
                  <a:srgbClr val="C00000"/>
                </a:solidFill>
              </a:rPr>
              <a:t>13</a:t>
            </a:r>
          </a:p>
        </p:txBody>
      </p:sp>
      <p:sp>
        <p:nvSpPr>
          <p:cNvPr id="29" name="6 CuadroTexto"/>
          <p:cNvSpPr txBox="1"/>
          <p:nvPr/>
        </p:nvSpPr>
        <p:spPr>
          <a:xfrm>
            <a:off x="5140552" y="3744208"/>
            <a:ext cx="300082" cy="369332"/>
          </a:xfrm>
          <a:prstGeom prst="rect">
            <a:avLst/>
          </a:prstGeom>
          <a:noFill/>
        </p:spPr>
        <p:txBody>
          <a:bodyPr wrap="none" rtlCol="0">
            <a:spAutoFit/>
          </a:bodyPr>
          <a:lstStyle/>
          <a:p>
            <a:r>
              <a:rPr lang="en-US" b="1" dirty="0">
                <a:solidFill>
                  <a:srgbClr val="C00000"/>
                </a:solidFill>
              </a:rPr>
              <a:t>7</a:t>
            </a:r>
          </a:p>
        </p:txBody>
      </p:sp>
    </p:spTree>
    <p:extLst>
      <p:ext uri="{BB962C8B-B14F-4D97-AF65-F5344CB8AC3E}">
        <p14:creationId xmlns:p14="http://schemas.microsoft.com/office/powerpoint/2010/main" val="1770215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29922" y="1695029"/>
            <a:ext cx="5100320" cy="2368972"/>
          </a:xfrm>
        </p:spPr>
        <p:txBody>
          <a:bodyPr/>
          <a:lstStyle/>
          <a:p>
            <a:r>
              <a:rPr lang="en-US" b="1" dirty="0"/>
              <a:t>UPGMA</a:t>
            </a:r>
            <a:r>
              <a:rPr lang="en-US" dirty="0"/>
              <a:t> (</a:t>
            </a:r>
            <a:r>
              <a:rPr lang="en-US" b="1" dirty="0"/>
              <a:t>U</a:t>
            </a:r>
            <a:r>
              <a:rPr lang="en-US" dirty="0"/>
              <a:t>nweighted </a:t>
            </a:r>
            <a:r>
              <a:rPr lang="en-US" b="1" dirty="0"/>
              <a:t>P</a:t>
            </a:r>
            <a:r>
              <a:rPr lang="en-US" dirty="0"/>
              <a:t>air </a:t>
            </a:r>
            <a:r>
              <a:rPr lang="en-US" b="1" dirty="0"/>
              <a:t>G</a:t>
            </a:r>
            <a:r>
              <a:rPr lang="en-US" dirty="0"/>
              <a:t>roup </a:t>
            </a:r>
            <a:r>
              <a:rPr lang="en-US" b="1" dirty="0"/>
              <a:t>M</a:t>
            </a:r>
            <a:r>
              <a:rPr lang="en-US" dirty="0"/>
              <a:t>ethod with </a:t>
            </a:r>
            <a:r>
              <a:rPr lang="en-US" b="1" dirty="0"/>
              <a:t>A</a:t>
            </a:r>
            <a:r>
              <a:rPr lang="en-US" dirty="0"/>
              <a:t>rithmetic Mean) is a simple agglomerative (bottom-up) hierarchical clustering method.</a:t>
            </a:r>
          </a:p>
        </p:txBody>
      </p:sp>
      <p:sp>
        <p:nvSpPr>
          <p:cNvPr id="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59</a:t>
            </a:fld>
            <a:endParaRPr lang="ca-ES" dirty="0"/>
          </a:p>
        </p:txBody>
      </p:sp>
      <p:sp>
        <p:nvSpPr>
          <p:cNvPr id="6" name="1 Título"/>
          <p:cNvSpPr>
            <a:spLocks noGrp="1"/>
          </p:cNvSpPr>
          <p:nvPr>
            <p:ph type="title"/>
          </p:nvPr>
        </p:nvSpPr>
        <p:spPr>
          <a:xfrm>
            <a:off x="626639" y="0"/>
            <a:ext cx="10972800" cy="759634"/>
          </a:xfrm>
        </p:spPr>
        <p:txBody>
          <a:bodyPr/>
          <a:lstStyle/>
          <a:p>
            <a:r>
              <a:rPr lang="en-US" sz="4800" dirty="0"/>
              <a:t>UPGMA: A Clustering Heuristic</a:t>
            </a:r>
          </a:p>
        </p:txBody>
      </p:sp>
      <p:sp>
        <p:nvSpPr>
          <p:cNvPr id="7" name="6 Rectángulo"/>
          <p:cNvSpPr/>
          <p:nvPr/>
        </p:nvSpPr>
        <p:spPr>
          <a:xfrm>
            <a:off x="826346" y="5722127"/>
            <a:ext cx="10817014" cy="646331"/>
          </a:xfrm>
          <a:prstGeom prst="rect">
            <a:avLst/>
          </a:prstGeom>
        </p:spPr>
        <p:txBody>
          <a:bodyPr wrap="square">
            <a:spAutoFit/>
          </a:bodyPr>
          <a:lstStyle/>
          <a:p>
            <a:r>
              <a:rPr lang="en-US" i="1" dirty="0" err="1"/>
              <a:t>Sokal</a:t>
            </a:r>
            <a:r>
              <a:rPr lang="en-US" i="1" dirty="0"/>
              <a:t> R and Michener C (1958). "A statistical method for evaluating systematic relationships". University of Kansas Science Bulletin. </a:t>
            </a:r>
            <a:r>
              <a:rPr lang="en-US" b="1" i="1" dirty="0"/>
              <a:t>38</a:t>
            </a:r>
            <a:r>
              <a:rPr lang="en-US" i="1" dirty="0"/>
              <a:t>: 1409–1438.</a:t>
            </a:r>
            <a:endParaRPr lang="en-US" dirty="0"/>
          </a:p>
        </p:txBody>
      </p:sp>
      <p:pic>
        <p:nvPicPr>
          <p:cNvPr id="119810" name="Picture 2" descr="Robert R. Sok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287" y="1769262"/>
            <a:ext cx="1971675" cy="296227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6413861" y="4734878"/>
            <a:ext cx="1832233" cy="646331"/>
          </a:xfrm>
          <a:prstGeom prst="rect">
            <a:avLst/>
          </a:prstGeom>
          <a:noFill/>
        </p:spPr>
        <p:txBody>
          <a:bodyPr wrap="none" rtlCol="0">
            <a:spAutoFit/>
          </a:bodyPr>
          <a:lstStyle/>
          <a:p>
            <a:r>
              <a:rPr lang="en-US" dirty="0"/>
              <a:t>Robert A. </a:t>
            </a:r>
            <a:r>
              <a:rPr lang="en-US" dirty="0" err="1"/>
              <a:t>Sokal</a:t>
            </a:r>
            <a:r>
              <a:rPr lang="en-US" dirty="0"/>
              <a:t>,</a:t>
            </a:r>
          </a:p>
          <a:p>
            <a:pPr algn="ctr"/>
            <a:r>
              <a:rPr lang="en-US" dirty="0"/>
              <a:t>biostatistician</a:t>
            </a:r>
          </a:p>
        </p:txBody>
      </p:sp>
      <p:pic>
        <p:nvPicPr>
          <p:cNvPr id="119812" name="Picture 4" descr="Image result for Charles Duncan Miche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8806" y="1765922"/>
            <a:ext cx="1914313" cy="296561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9" name="8 Rectángulo"/>
          <p:cNvSpPr/>
          <p:nvPr/>
        </p:nvSpPr>
        <p:spPr>
          <a:xfrm>
            <a:off x="8943340" y="4734878"/>
            <a:ext cx="2334870" cy="646331"/>
          </a:xfrm>
          <a:prstGeom prst="rect">
            <a:avLst/>
          </a:prstGeom>
        </p:spPr>
        <p:txBody>
          <a:bodyPr wrap="none">
            <a:spAutoFit/>
          </a:bodyPr>
          <a:lstStyle/>
          <a:p>
            <a:r>
              <a:rPr lang="en-US" dirty="0"/>
              <a:t>Charles D. Michener,</a:t>
            </a:r>
          </a:p>
          <a:p>
            <a:pPr algn="ctr"/>
            <a:r>
              <a:rPr lang="en-US" dirty="0"/>
              <a:t>entomologist</a:t>
            </a:r>
          </a:p>
        </p:txBody>
      </p:sp>
      <p:sp>
        <p:nvSpPr>
          <p:cNvPr id="10" name="9 CuadroTexto"/>
          <p:cNvSpPr txBox="1"/>
          <p:nvPr/>
        </p:nvSpPr>
        <p:spPr>
          <a:xfrm>
            <a:off x="8340290" y="2937302"/>
            <a:ext cx="603050" cy="830997"/>
          </a:xfrm>
          <a:prstGeom prst="rect">
            <a:avLst/>
          </a:prstGeom>
          <a:noFill/>
        </p:spPr>
        <p:txBody>
          <a:bodyPr wrap="none" rtlCol="0">
            <a:spAutoFit/>
          </a:bodyPr>
          <a:lstStyle/>
          <a:p>
            <a:r>
              <a:rPr lang="en-US" sz="4800" b="1" dirty="0">
                <a:solidFill>
                  <a:srgbClr val="9923AD"/>
                </a:solidFill>
                <a:latin typeface="+mj-lt"/>
              </a:rPr>
              <a:t>&amp;</a:t>
            </a:r>
          </a:p>
        </p:txBody>
      </p:sp>
    </p:spTree>
    <p:extLst>
      <p:ext uri="{BB962C8B-B14F-4D97-AF65-F5344CB8AC3E}">
        <p14:creationId xmlns:p14="http://schemas.microsoft.com/office/powerpoint/2010/main" val="2432301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84200" y="0"/>
            <a:ext cx="10972800" cy="908050"/>
          </a:xfrm>
        </p:spPr>
        <p:txBody>
          <a:bodyPr/>
          <a:lstStyle/>
          <a:p>
            <a:r>
              <a:rPr lang="en-US" dirty="0"/>
              <a:t>Trees</a:t>
            </a:r>
          </a:p>
        </p:txBody>
      </p:sp>
      <p:sp>
        <p:nvSpPr>
          <p:cNvPr id="4" name="3 CuadroTexto"/>
          <p:cNvSpPr txBox="1"/>
          <p:nvPr/>
        </p:nvSpPr>
        <p:spPr>
          <a:xfrm>
            <a:off x="5329512" y="1012329"/>
            <a:ext cx="6421951" cy="43088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b="1" i="1" dirty="0">
                <a:latin typeface="+mj-lt"/>
              </a:rPr>
              <a:t>Tree</a:t>
            </a:r>
            <a:r>
              <a:rPr lang="en-US" sz="2200" i="1" dirty="0">
                <a:latin typeface="+mj-lt"/>
              </a:rPr>
              <a:t>: Connected graph containing no cycles</a:t>
            </a:r>
            <a:r>
              <a:rPr lang="en-US" sz="2200" dirty="0">
                <a:latin typeface="+mj-lt"/>
              </a:rPr>
              <a:t>.</a:t>
            </a:r>
          </a:p>
        </p:txBody>
      </p:sp>
      <p:sp>
        <p:nvSpPr>
          <p:cNvPr id="13" name="12 CuadroTexto"/>
          <p:cNvSpPr txBox="1"/>
          <p:nvPr/>
        </p:nvSpPr>
        <p:spPr>
          <a:xfrm>
            <a:off x="5329512" y="1762766"/>
            <a:ext cx="5900974" cy="43088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b="1" i="1" dirty="0">
                <a:latin typeface="+mj-lt"/>
              </a:rPr>
              <a:t>Leaves (degree = 1)</a:t>
            </a:r>
            <a:r>
              <a:rPr lang="en-US" sz="2200" i="1" dirty="0">
                <a:latin typeface="+mj-lt"/>
              </a:rPr>
              <a:t>: present-day species.</a:t>
            </a:r>
            <a:endParaRPr lang="en-US" sz="2200" dirty="0">
              <a:latin typeface="+mj-lt"/>
            </a:endParaRPr>
          </a:p>
        </p:txBody>
      </p:sp>
      <p:pic>
        <p:nvPicPr>
          <p:cNvPr id="15" name="Picture 2" descr="C:\Users\odolgova\Dropbox (CRG)\CNAG\TeachingMentorshipProgramme\CLUSTERING COURSE\Session 2\tree_of_li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55" y="822677"/>
            <a:ext cx="4226931" cy="5587474"/>
          </a:xfrm>
          <a:prstGeom prst="rect">
            <a:avLst/>
          </a:prstGeom>
          <a:noFill/>
          <a:extLst>
            <a:ext uri="{909E8E84-426E-40DD-AFC4-6F175D3DCCD1}">
              <a14:hiddenFill xmlns:a14="http://schemas.microsoft.com/office/drawing/2010/main">
                <a:solidFill>
                  <a:srgbClr val="FFFFFF"/>
                </a:solidFill>
              </a14:hiddenFill>
            </a:ext>
          </a:extLst>
        </p:spPr>
      </p:pic>
      <p:sp>
        <p:nvSpPr>
          <p:cNvPr id="16" name="15 Rectángulo"/>
          <p:cNvSpPr/>
          <p:nvPr/>
        </p:nvSpPr>
        <p:spPr>
          <a:xfrm>
            <a:off x="5069439" y="5197080"/>
            <a:ext cx="4033921" cy="1200329"/>
          </a:xfrm>
          <a:prstGeom prst="rect">
            <a:avLst/>
          </a:prstGeom>
        </p:spPr>
        <p:txBody>
          <a:bodyPr wrap="square">
            <a:spAutoFit/>
          </a:bodyPr>
          <a:lstStyle/>
          <a:p>
            <a:r>
              <a:rPr lang="en-US" dirty="0"/>
              <a:t>A connected graph without cycles that models an evolutionary tree of life on Earth. Present-day species are shown as darker nodes. </a:t>
            </a:r>
          </a:p>
        </p:txBody>
      </p:sp>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a:t>
            </a:fld>
            <a:endParaRPr lang="ca-ES" dirty="0"/>
          </a:p>
        </p:txBody>
      </p:sp>
      <p:sp>
        <p:nvSpPr>
          <p:cNvPr id="8" name="7 Rectángulo"/>
          <p:cNvSpPr/>
          <p:nvPr/>
        </p:nvSpPr>
        <p:spPr>
          <a:xfrm>
            <a:off x="6220691" y="2295359"/>
            <a:ext cx="5583382" cy="923330"/>
          </a:xfrm>
          <a:prstGeom prst="rect">
            <a:avLst/>
          </a:prstGeom>
        </p:spPr>
        <p:txBody>
          <a:bodyPr wrap="square">
            <a:spAutoFit/>
          </a:bodyPr>
          <a:lstStyle/>
          <a:p>
            <a:pPr marL="285750" lvl="0" indent="-285750">
              <a:buFont typeface="Arial" panose="020B0604020202020204" pitchFamily="34" charset="0"/>
              <a:buChar char="•"/>
            </a:pPr>
            <a:r>
              <a:rPr lang="en-US" dirty="0">
                <a:solidFill>
                  <a:prstClr val="black"/>
                </a:solidFill>
                <a:latin typeface="Century Gothic"/>
              </a:rPr>
              <a:t>Should be at the ending nodes of the tree.</a:t>
            </a:r>
          </a:p>
          <a:p>
            <a:pPr marL="285750" lvl="0" indent="-285750">
              <a:buFont typeface="Arial" panose="020B0604020202020204" pitchFamily="34" charset="0"/>
              <a:buChar char="•"/>
            </a:pPr>
            <a:r>
              <a:rPr lang="en-US" b="1" dirty="0">
                <a:solidFill>
                  <a:prstClr val="black"/>
                </a:solidFill>
                <a:latin typeface="Century Gothic"/>
              </a:rPr>
              <a:t>Degree</a:t>
            </a:r>
            <a:r>
              <a:rPr lang="en-US" dirty="0">
                <a:solidFill>
                  <a:prstClr val="black"/>
                </a:solidFill>
                <a:latin typeface="Century Gothic"/>
              </a:rPr>
              <a:t>- a number of edges connecting a node to other nodes.</a:t>
            </a:r>
          </a:p>
        </p:txBody>
      </p:sp>
    </p:spTree>
    <p:extLst>
      <p:ext uri="{BB962C8B-B14F-4D97-AF65-F5344CB8AC3E}">
        <p14:creationId xmlns:p14="http://schemas.microsoft.com/office/powerpoint/2010/main" val="1131158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0" dirty="0">
                          <a:solidFill>
                            <a:schemeClr val="tx1"/>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1377120" y="1090238"/>
            <a:ext cx="9509191" cy="95410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1. Form a cluster for each present-day species, each containing a single leaf.</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33" name="32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4" name="33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46" name="45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47" name="46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13"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60</a:t>
            </a:fld>
            <a:endParaRPr lang="ca-ES" dirty="0"/>
          </a:p>
        </p:txBody>
      </p:sp>
      <p:sp>
        <p:nvSpPr>
          <p:cNvPr id="3" name="2 Rectángulo"/>
          <p:cNvSpPr/>
          <p:nvPr/>
        </p:nvSpPr>
        <p:spPr>
          <a:xfrm>
            <a:off x="1731201" y="6207355"/>
            <a:ext cx="9225281" cy="646331"/>
          </a:xfrm>
          <a:prstGeom prst="rect">
            <a:avLst/>
          </a:prstGeom>
        </p:spPr>
        <p:txBody>
          <a:bodyPr wrap="square">
            <a:spAutoFit/>
          </a:bodyPr>
          <a:lstStyle/>
          <a:p>
            <a:r>
              <a:rPr lang="en-US" dirty="0"/>
              <a:t>UPGMA constructs an evolutionary tree by clustering the species from the distance matrix into larger and larger clusters, beginning with single element clusters.</a:t>
            </a:r>
          </a:p>
        </p:txBody>
      </p:sp>
    </p:spTree>
    <p:extLst>
      <p:ext uri="{BB962C8B-B14F-4D97-AF65-F5344CB8AC3E}">
        <p14:creationId xmlns:p14="http://schemas.microsoft.com/office/powerpoint/2010/main" val="5825012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1" dirty="0">
                          <a:solidFill>
                            <a:srgbClr val="C00000"/>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1" dirty="0">
                          <a:solidFill>
                            <a:srgbClr val="C00000"/>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1377120" y="1090238"/>
            <a:ext cx="9509191" cy="1815882"/>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2. Find the two closest clusters C1 and C2 according to the average distance</a:t>
            </a:r>
          </a:p>
          <a:p>
            <a:r>
              <a:rPr lang="en-US" sz="2800" dirty="0">
                <a:latin typeface="+mj-lt"/>
              </a:rPr>
              <a:t>	</a:t>
            </a:r>
            <a:r>
              <a:rPr lang="en-US" sz="2800" i="1" dirty="0" err="1">
                <a:latin typeface="+mj-lt"/>
              </a:rPr>
              <a:t>D</a:t>
            </a:r>
            <a:r>
              <a:rPr lang="en-US" sz="2800" baseline="-25000" dirty="0" err="1">
                <a:latin typeface="+mj-lt"/>
              </a:rPr>
              <a:t>avg</a:t>
            </a:r>
            <a:r>
              <a:rPr lang="en-US" sz="2800" dirty="0">
                <a:latin typeface="+mj-lt"/>
              </a:rPr>
              <a:t>(</a:t>
            </a:r>
            <a:r>
              <a:rPr lang="en-US" sz="2800" i="1" dirty="0">
                <a:latin typeface="+mj-lt"/>
              </a:rPr>
              <a:t>C</a:t>
            </a:r>
            <a:r>
              <a:rPr lang="en-US" sz="2800" baseline="-25000" dirty="0">
                <a:latin typeface="+mj-lt"/>
              </a:rPr>
              <a:t>1</a:t>
            </a:r>
            <a:r>
              <a:rPr lang="en-US" sz="2800" dirty="0">
                <a:latin typeface="+mj-lt"/>
              </a:rPr>
              <a:t>, </a:t>
            </a:r>
            <a:r>
              <a:rPr lang="en-US" sz="2800" i="1" dirty="0">
                <a:latin typeface="+mj-lt"/>
              </a:rPr>
              <a:t>C</a:t>
            </a:r>
            <a:r>
              <a:rPr lang="en-US" sz="2800" baseline="-25000" dirty="0">
                <a:latin typeface="+mj-lt"/>
              </a:rPr>
              <a:t>2</a:t>
            </a:r>
            <a:r>
              <a:rPr lang="en-US" sz="2800" dirty="0">
                <a:latin typeface="+mj-lt"/>
              </a:rPr>
              <a:t>)= ∑</a:t>
            </a:r>
            <a:r>
              <a:rPr lang="en-US" sz="2800" i="1" baseline="-25000" dirty="0">
                <a:latin typeface="+mj-lt"/>
              </a:rPr>
              <a:t>i</a:t>
            </a:r>
            <a:r>
              <a:rPr lang="en-US" sz="2800" baseline="-25000" dirty="0">
                <a:latin typeface="+mj-lt"/>
              </a:rPr>
              <a:t> in </a:t>
            </a:r>
            <a:r>
              <a:rPr lang="en-US" sz="2800" i="1" baseline="-25000" dirty="0">
                <a:latin typeface="+mj-lt"/>
              </a:rPr>
              <a:t>C</a:t>
            </a:r>
            <a:r>
              <a:rPr lang="en-US" sz="2800" baseline="-25000" dirty="0">
                <a:latin typeface="+mj-lt"/>
              </a:rPr>
              <a:t>1,</a:t>
            </a:r>
            <a:r>
              <a:rPr lang="en-US" sz="2800" i="1" baseline="-25000" dirty="0">
                <a:latin typeface="+mj-lt"/>
              </a:rPr>
              <a:t> j </a:t>
            </a:r>
            <a:r>
              <a:rPr lang="en-US" sz="2800" baseline="-25000" dirty="0">
                <a:latin typeface="+mj-lt"/>
              </a:rPr>
              <a:t>in </a:t>
            </a:r>
            <a:r>
              <a:rPr lang="en-US" sz="2800" i="1" baseline="-25000" dirty="0">
                <a:latin typeface="+mj-lt"/>
              </a:rPr>
              <a:t>C</a:t>
            </a:r>
            <a:r>
              <a:rPr lang="en-US" sz="2800" baseline="-25000" dirty="0">
                <a:latin typeface="+mj-lt"/>
              </a:rPr>
              <a:t>2 </a:t>
            </a:r>
            <a:r>
              <a:rPr lang="en-US" sz="2800" i="1" dirty="0" err="1">
                <a:latin typeface="+mj-lt"/>
              </a:rPr>
              <a:t>D</a:t>
            </a:r>
            <a:r>
              <a:rPr lang="en-US" sz="2800" i="1" baseline="-25000" dirty="0" err="1">
                <a:latin typeface="+mj-lt"/>
              </a:rPr>
              <a:t>i,j</a:t>
            </a:r>
            <a:r>
              <a:rPr lang="en-US" sz="2800" i="1" dirty="0">
                <a:latin typeface="+mj-lt"/>
              </a:rPr>
              <a:t>/|C</a:t>
            </a:r>
            <a:r>
              <a:rPr lang="en-US" sz="2800" i="1" baseline="-25000" dirty="0">
                <a:latin typeface="+mj-lt"/>
              </a:rPr>
              <a:t>1</a:t>
            </a:r>
            <a:r>
              <a:rPr lang="en-US" sz="2800" i="1" dirty="0">
                <a:latin typeface="+mj-lt"/>
              </a:rPr>
              <a:t>|</a:t>
            </a:r>
            <a:r>
              <a:rPr lang="en-US" sz="2800" b="1" i="1" dirty="0">
                <a:latin typeface="+mj-lt"/>
              </a:rPr>
              <a:t>·</a:t>
            </a:r>
            <a:r>
              <a:rPr lang="en-US" sz="2800" i="1" dirty="0">
                <a:latin typeface="+mj-lt"/>
              </a:rPr>
              <a:t>|C</a:t>
            </a:r>
            <a:r>
              <a:rPr lang="en-US" sz="2800" i="1" baseline="-25000" dirty="0">
                <a:latin typeface="+mj-lt"/>
              </a:rPr>
              <a:t>2</a:t>
            </a:r>
            <a:r>
              <a:rPr lang="en-US" sz="2800" i="1" dirty="0">
                <a:latin typeface="+mj-lt"/>
              </a:rPr>
              <a:t>|</a:t>
            </a:r>
          </a:p>
          <a:p>
            <a:r>
              <a:rPr lang="en-US" sz="2800" dirty="0">
                <a:latin typeface="+mj-lt"/>
              </a:rPr>
              <a:t>Where</a:t>
            </a:r>
            <a:r>
              <a:rPr lang="en-US" sz="2800" i="1" dirty="0">
                <a:latin typeface="+mj-lt"/>
              </a:rPr>
              <a:t> |C| </a:t>
            </a:r>
            <a:r>
              <a:rPr lang="en-US" sz="2800" dirty="0">
                <a:latin typeface="+mj-lt"/>
              </a:rPr>
              <a:t>denotes the number of elements in C.</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33" name="32 Elipse"/>
          <p:cNvSpPr/>
          <p:nvPr/>
        </p:nvSpPr>
        <p:spPr>
          <a:xfrm>
            <a:off x="8313219" y="5608594"/>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4" name="33 Elipse"/>
          <p:cNvSpPr/>
          <p:nvPr/>
        </p:nvSpPr>
        <p:spPr>
          <a:xfrm>
            <a:off x="9727208" y="5609159"/>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46" name="45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47" name="46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13"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61</a:t>
            </a:fld>
            <a:endParaRPr lang="ca-ES" dirty="0"/>
          </a:p>
        </p:txBody>
      </p:sp>
      <p:sp>
        <p:nvSpPr>
          <p:cNvPr id="3" name="2 Rectángulo"/>
          <p:cNvSpPr/>
          <p:nvPr/>
        </p:nvSpPr>
        <p:spPr>
          <a:xfrm>
            <a:off x="846658" y="5934670"/>
            <a:ext cx="10607040" cy="830997"/>
          </a:xfrm>
          <a:prstGeom prst="rect">
            <a:avLst/>
          </a:prstGeom>
        </p:spPr>
        <p:txBody>
          <a:bodyPr wrap="square">
            <a:spAutoFit/>
          </a:bodyPr>
          <a:lstStyle/>
          <a:p>
            <a:r>
              <a:rPr lang="en-US" sz="1600" dirty="0"/>
              <a:t>At each step it looks for the two closest clusters, according to the average distance among all pairs of elements taken from the two clusters. At this stage of the algorithm, we're dealing with single element clusters, so if we're looking for the closest clusters, that's just the smallest element of the distance matrix, which corresponds to k and l.</a:t>
            </a:r>
          </a:p>
        </p:txBody>
      </p:sp>
    </p:spTree>
    <p:extLst>
      <p:ext uri="{BB962C8B-B14F-4D97-AF65-F5344CB8AC3E}">
        <p14:creationId xmlns:p14="http://schemas.microsoft.com/office/powerpoint/2010/main" val="1599339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1" dirty="0">
                          <a:solidFill>
                            <a:srgbClr val="C00000"/>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1" dirty="0">
                          <a:solidFill>
                            <a:srgbClr val="C00000"/>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1377120" y="1090238"/>
            <a:ext cx="9509191" cy="52322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3. Merge </a:t>
            </a:r>
            <a:r>
              <a:rPr lang="en-US" sz="2800" i="1" dirty="0">
                <a:latin typeface="+mj-lt"/>
              </a:rPr>
              <a:t>C</a:t>
            </a:r>
            <a:r>
              <a:rPr lang="en-US" sz="2800" baseline="-25000" dirty="0">
                <a:latin typeface="+mj-lt"/>
              </a:rPr>
              <a:t>1</a:t>
            </a:r>
            <a:r>
              <a:rPr lang="en-US" sz="2800" dirty="0">
                <a:latin typeface="+mj-lt"/>
              </a:rPr>
              <a:t> and </a:t>
            </a:r>
            <a:r>
              <a:rPr lang="en-US" sz="2800" i="1" dirty="0">
                <a:latin typeface="+mj-lt"/>
              </a:rPr>
              <a:t>C</a:t>
            </a:r>
            <a:r>
              <a:rPr lang="en-US" sz="2800" baseline="-25000" dirty="0">
                <a:latin typeface="+mj-lt"/>
              </a:rPr>
              <a:t>2</a:t>
            </a:r>
            <a:r>
              <a:rPr lang="en-US" sz="2800" dirty="0">
                <a:latin typeface="+mj-lt"/>
              </a:rPr>
              <a:t> into a single cluster </a:t>
            </a:r>
            <a:r>
              <a:rPr lang="en-US" sz="2800" i="1" dirty="0">
                <a:latin typeface="+mj-lt"/>
              </a:rPr>
              <a:t>C</a:t>
            </a:r>
            <a:r>
              <a:rPr lang="en-US" sz="2800" dirty="0">
                <a:latin typeface="+mj-lt"/>
              </a:rPr>
              <a:t>.</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33" name="32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4" name="33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46" name="45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47" name="46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 name="2 CuadroTexto"/>
          <p:cNvSpPr txBox="1"/>
          <p:nvPr/>
        </p:nvSpPr>
        <p:spPr>
          <a:xfrm>
            <a:off x="8873781" y="3881736"/>
            <a:ext cx="688009" cy="461665"/>
          </a:xfrm>
          <a:prstGeom prst="rect">
            <a:avLst/>
          </a:prstGeom>
          <a:noFill/>
        </p:spPr>
        <p:txBody>
          <a:bodyPr wrap="none" rtlCol="0">
            <a:spAutoFit/>
          </a:bodyPr>
          <a:lstStyle/>
          <a:p>
            <a:r>
              <a:rPr lang="en-US" sz="2400" dirty="0"/>
              <a:t>{</a:t>
            </a:r>
            <a:r>
              <a:rPr lang="en-US" sz="2400" i="1" dirty="0" err="1"/>
              <a:t>k,l</a:t>
            </a:r>
            <a:r>
              <a:rPr lang="en-US" sz="2400" dirty="0"/>
              <a:t>}</a:t>
            </a:r>
          </a:p>
        </p:txBody>
      </p:sp>
      <p:sp>
        <p:nvSpPr>
          <p:cNvPr id="1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62</a:t>
            </a:fld>
            <a:endParaRPr lang="ca-ES" dirty="0"/>
          </a:p>
        </p:txBody>
      </p:sp>
      <p:sp>
        <p:nvSpPr>
          <p:cNvPr id="4" name="3 Rectángulo"/>
          <p:cNvSpPr/>
          <p:nvPr/>
        </p:nvSpPr>
        <p:spPr>
          <a:xfrm>
            <a:off x="1216761" y="6211100"/>
            <a:ext cx="9971736" cy="646331"/>
          </a:xfrm>
          <a:prstGeom prst="rect">
            <a:avLst/>
          </a:prstGeom>
        </p:spPr>
        <p:txBody>
          <a:bodyPr wrap="square">
            <a:spAutoFit/>
          </a:bodyPr>
          <a:lstStyle/>
          <a:p>
            <a:r>
              <a:rPr lang="en-US" dirty="0"/>
              <a:t>Once the two closest clusters C1 and C2 are found, we can merge them into a single cluster, C.</a:t>
            </a:r>
          </a:p>
          <a:p>
            <a:r>
              <a:rPr lang="en-US" dirty="0"/>
              <a:t>Here we put k and l into a cluster together because they're the closest.</a:t>
            </a:r>
          </a:p>
        </p:txBody>
      </p:sp>
    </p:spTree>
    <p:extLst>
      <p:ext uri="{BB962C8B-B14F-4D97-AF65-F5344CB8AC3E}">
        <p14:creationId xmlns:p14="http://schemas.microsoft.com/office/powerpoint/2010/main" val="2948016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1" dirty="0">
                          <a:solidFill>
                            <a:srgbClr val="C00000"/>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1" dirty="0">
                          <a:solidFill>
                            <a:srgbClr val="C00000"/>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26" name="25 CuadroTexto"/>
          <p:cNvSpPr txBox="1"/>
          <p:nvPr/>
        </p:nvSpPr>
        <p:spPr>
          <a:xfrm>
            <a:off x="1377120" y="1090238"/>
            <a:ext cx="9509191" cy="95410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4. Form a new node for </a:t>
            </a:r>
            <a:r>
              <a:rPr lang="en-US" sz="2800" i="1" dirty="0">
                <a:latin typeface="+mj-lt"/>
              </a:rPr>
              <a:t>C </a:t>
            </a:r>
            <a:r>
              <a:rPr lang="en-US" sz="2800" dirty="0">
                <a:latin typeface="+mj-lt"/>
              </a:rPr>
              <a:t>and connect to </a:t>
            </a:r>
            <a:r>
              <a:rPr lang="en-US" sz="2800" i="1" dirty="0">
                <a:latin typeface="+mj-lt"/>
              </a:rPr>
              <a:t>C</a:t>
            </a:r>
            <a:r>
              <a:rPr lang="en-US" sz="2800" baseline="-25000" dirty="0">
                <a:latin typeface="+mj-lt"/>
              </a:rPr>
              <a:t>1</a:t>
            </a:r>
            <a:r>
              <a:rPr lang="en-US" sz="2800" dirty="0">
                <a:latin typeface="+mj-lt"/>
              </a:rPr>
              <a:t> and </a:t>
            </a:r>
            <a:r>
              <a:rPr lang="en-US" sz="2800" i="1" dirty="0">
                <a:latin typeface="+mj-lt"/>
              </a:rPr>
              <a:t>C</a:t>
            </a:r>
            <a:r>
              <a:rPr lang="en-US" sz="2800" baseline="-25000" dirty="0">
                <a:latin typeface="+mj-lt"/>
              </a:rPr>
              <a:t>2</a:t>
            </a:r>
            <a:r>
              <a:rPr lang="en-US" sz="2800" dirty="0">
                <a:latin typeface="+mj-lt"/>
              </a:rPr>
              <a:t> by an edge. Set age of </a:t>
            </a:r>
            <a:r>
              <a:rPr lang="en-US" sz="2800" i="1" dirty="0">
                <a:latin typeface="+mj-lt"/>
              </a:rPr>
              <a:t>C </a:t>
            </a:r>
            <a:r>
              <a:rPr lang="en-US" sz="2800" dirty="0">
                <a:latin typeface="+mj-lt"/>
              </a:rPr>
              <a:t>as</a:t>
            </a:r>
            <a:r>
              <a:rPr lang="en-US" sz="2800" i="1" dirty="0">
                <a:latin typeface="+mj-lt"/>
              </a:rPr>
              <a:t> </a:t>
            </a:r>
            <a:r>
              <a:rPr lang="en-US" sz="2800" i="1" dirty="0" err="1">
                <a:latin typeface="+mj-lt"/>
              </a:rPr>
              <a:t>D</a:t>
            </a:r>
            <a:r>
              <a:rPr lang="en-US" sz="2800" baseline="-25000" dirty="0" err="1">
                <a:latin typeface="+mj-lt"/>
              </a:rPr>
              <a:t>avg</a:t>
            </a:r>
            <a:r>
              <a:rPr lang="en-US" sz="2800" dirty="0">
                <a:latin typeface="+mj-lt"/>
              </a:rPr>
              <a:t>(</a:t>
            </a:r>
            <a:r>
              <a:rPr lang="en-US" sz="2800" i="1" dirty="0">
                <a:latin typeface="+mj-lt"/>
              </a:rPr>
              <a:t>C</a:t>
            </a:r>
            <a:r>
              <a:rPr lang="en-US" sz="2800" baseline="-25000" dirty="0">
                <a:latin typeface="+mj-lt"/>
              </a:rPr>
              <a:t>1</a:t>
            </a:r>
            <a:r>
              <a:rPr lang="en-US" sz="2800" dirty="0">
                <a:latin typeface="+mj-lt"/>
              </a:rPr>
              <a:t>, </a:t>
            </a:r>
            <a:r>
              <a:rPr lang="en-US" sz="2800" i="1" dirty="0">
                <a:latin typeface="+mj-lt"/>
              </a:rPr>
              <a:t>C</a:t>
            </a:r>
            <a:r>
              <a:rPr lang="en-US" sz="2800" baseline="-25000" dirty="0">
                <a:latin typeface="+mj-lt"/>
              </a:rPr>
              <a:t>2</a:t>
            </a:r>
            <a:r>
              <a:rPr lang="en-US" sz="2800" dirty="0">
                <a:latin typeface="+mj-lt"/>
              </a:rPr>
              <a:t>)/2.</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33" name="32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4" name="33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46" name="45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47" name="46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 name="2 CuadroTexto"/>
          <p:cNvSpPr txBox="1"/>
          <p:nvPr/>
        </p:nvSpPr>
        <p:spPr>
          <a:xfrm>
            <a:off x="8873781" y="3881736"/>
            <a:ext cx="688009" cy="461665"/>
          </a:xfrm>
          <a:prstGeom prst="rect">
            <a:avLst/>
          </a:prstGeom>
          <a:noFill/>
        </p:spPr>
        <p:txBody>
          <a:bodyPr wrap="none" rtlCol="0">
            <a:spAutoFit/>
          </a:bodyPr>
          <a:lstStyle/>
          <a:p>
            <a:r>
              <a:rPr lang="en-US" sz="2400" dirty="0"/>
              <a:t>{</a:t>
            </a:r>
            <a:r>
              <a:rPr lang="en-US" sz="2400" i="1" dirty="0" err="1"/>
              <a:t>k,l</a:t>
            </a:r>
            <a:r>
              <a:rPr lang="en-US" sz="2400" dirty="0"/>
              <a:t>}</a:t>
            </a:r>
          </a:p>
        </p:txBody>
      </p:sp>
      <p:sp>
        <p:nvSpPr>
          <p:cNvPr id="14" name="13 Elipse"/>
          <p:cNvSpPr/>
          <p:nvPr/>
        </p:nvSpPr>
        <p:spPr>
          <a:xfrm>
            <a:off x="9077108" y="4343067"/>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15" name="14 Conector recto"/>
          <p:cNvCxnSpPr>
            <a:stCxn id="33" idx="7"/>
            <a:endCxn id="14" idx="3"/>
          </p:cNvCxnSpPr>
          <p:nvPr/>
        </p:nvCxnSpPr>
        <p:spPr>
          <a:xfrm flipV="1">
            <a:off x="8553370" y="4593224"/>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14" idx="5"/>
          </p:cNvCxnSpPr>
          <p:nvPr/>
        </p:nvCxnSpPr>
        <p:spPr>
          <a:xfrm flipH="1" flipV="1">
            <a:off x="9317259" y="4593224"/>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9410240" y="4304939"/>
            <a:ext cx="300082" cy="369332"/>
          </a:xfrm>
          <a:prstGeom prst="rect">
            <a:avLst/>
          </a:prstGeom>
          <a:noFill/>
        </p:spPr>
        <p:txBody>
          <a:bodyPr wrap="none" rtlCol="0">
            <a:spAutoFit/>
          </a:bodyPr>
          <a:lstStyle/>
          <a:p>
            <a:r>
              <a:rPr lang="en-US" b="1" dirty="0">
                <a:solidFill>
                  <a:srgbClr val="C00000"/>
                </a:solidFill>
              </a:rPr>
              <a:t>1</a:t>
            </a:r>
          </a:p>
        </p:txBody>
      </p:sp>
      <p:sp>
        <p:nvSpPr>
          <p:cNvPr id="22" name="21 CuadroTexto"/>
          <p:cNvSpPr txBox="1"/>
          <p:nvPr/>
        </p:nvSpPr>
        <p:spPr>
          <a:xfrm>
            <a:off x="9625494" y="4874272"/>
            <a:ext cx="300082" cy="369332"/>
          </a:xfrm>
          <a:prstGeom prst="rect">
            <a:avLst/>
          </a:prstGeom>
          <a:noFill/>
        </p:spPr>
        <p:txBody>
          <a:bodyPr wrap="none" rtlCol="0">
            <a:spAutoFit/>
          </a:bodyPr>
          <a:lstStyle/>
          <a:p>
            <a:r>
              <a:rPr lang="en-US" dirty="0"/>
              <a:t>1</a:t>
            </a:r>
          </a:p>
        </p:txBody>
      </p:sp>
      <p:sp>
        <p:nvSpPr>
          <p:cNvPr id="23" name="22 CuadroTexto"/>
          <p:cNvSpPr txBox="1"/>
          <p:nvPr/>
        </p:nvSpPr>
        <p:spPr>
          <a:xfrm>
            <a:off x="8408990" y="4877174"/>
            <a:ext cx="300082" cy="369332"/>
          </a:xfrm>
          <a:prstGeom prst="rect">
            <a:avLst/>
          </a:prstGeom>
          <a:noFill/>
        </p:spPr>
        <p:txBody>
          <a:bodyPr wrap="none" rtlCol="0">
            <a:spAutoFit/>
          </a:bodyPr>
          <a:lstStyle/>
          <a:p>
            <a:r>
              <a:rPr lang="en-US" dirty="0"/>
              <a:t>1</a:t>
            </a:r>
          </a:p>
        </p:txBody>
      </p:sp>
      <p:sp>
        <p:nvSpPr>
          <p:cNvPr id="20"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63</a:t>
            </a:fld>
            <a:endParaRPr lang="ca-ES" dirty="0"/>
          </a:p>
        </p:txBody>
      </p:sp>
    </p:spTree>
    <p:extLst>
      <p:ext uri="{BB962C8B-B14F-4D97-AF65-F5344CB8AC3E}">
        <p14:creationId xmlns:p14="http://schemas.microsoft.com/office/powerpoint/2010/main" val="1286228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sp>
        <p:nvSpPr>
          <p:cNvPr id="26" name="25 CuadroTexto"/>
          <p:cNvSpPr txBox="1"/>
          <p:nvPr/>
        </p:nvSpPr>
        <p:spPr>
          <a:xfrm>
            <a:off x="1377120" y="1090238"/>
            <a:ext cx="9509191" cy="954107"/>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5. Update the distance matrix by computing the average distance between each pair of clusters.</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33" name="32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4" name="33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46" name="45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47" name="46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 name="2 CuadroTexto"/>
          <p:cNvSpPr txBox="1"/>
          <p:nvPr/>
        </p:nvSpPr>
        <p:spPr>
          <a:xfrm>
            <a:off x="8873781" y="3881736"/>
            <a:ext cx="688009" cy="461665"/>
          </a:xfrm>
          <a:prstGeom prst="rect">
            <a:avLst/>
          </a:prstGeom>
          <a:noFill/>
        </p:spPr>
        <p:txBody>
          <a:bodyPr wrap="none" rtlCol="0">
            <a:spAutoFit/>
          </a:bodyPr>
          <a:lstStyle/>
          <a:p>
            <a:r>
              <a:rPr lang="en-US" sz="2400" dirty="0"/>
              <a:t>{</a:t>
            </a:r>
            <a:r>
              <a:rPr lang="en-US" sz="2400" i="1" dirty="0" err="1"/>
              <a:t>k,l</a:t>
            </a:r>
            <a:r>
              <a:rPr lang="en-US" sz="2400" dirty="0"/>
              <a:t>}</a:t>
            </a:r>
          </a:p>
        </p:txBody>
      </p:sp>
      <p:sp>
        <p:nvSpPr>
          <p:cNvPr id="14" name="13 Elipse"/>
          <p:cNvSpPr/>
          <p:nvPr/>
        </p:nvSpPr>
        <p:spPr>
          <a:xfrm>
            <a:off x="9077108" y="4343067"/>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15" name="14 Conector recto"/>
          <p:cNvCxnSpPr>
            <a:stCxn id="33" idx="7"/>
            <a:endCxn id="14" idx="3"/>
          </p:cNvCxnSpPr>
          <p:nvPr/>
        </p:nvCxnSpPr>
        <p:spPr>
          <a:xfrm flipV="1">
            <a:off x="8553370" y="4593224"/>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14" idx="5"/>
          </p:cNvCxnSpPr>
          <p:nvPr/>
        </p:nvCxnSpPr>
        <p:spPr>
          <a:xfrm flipH="1" flipV="1">
            <a:off x="9317259" y="4593224"/>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9410240" y="4304939"/>
            <a:ext cx="300082" cy="369332"/>
          </a:xfrm>
          <a:prstGeom prst="rect">
            <a:avLst/>
          </a:prstGeom>
          <a:noFill/>
        </p:spPr>
        <p:txBody>
          <a:bodyPr wrap="none" rtlCol="0">
            <a:spAutoFit/>
          </a:bodyPr>
          <a:lstStyle/>
          <a:p>
            <a:r>
              <a:rPr lang="en-US" b="1" dirty="0">
                <a:solidFill>
                  <a:srgbClr val="C00000"/>
                </a:solidFill>
              </a:rPr>
              <a:t>1</a:t>
            </a:r>
          </a:p>
        </p:txBody>
      </p:sp>
      <p:sp>
        <p:nvSpPr>
          <p:cNvPr id="22" name="21 CuadroTexto"/>
          <p:cNvSpPr txBox="1"/>
          <p:nvPr/>
        </p:nvSpPr>
        <p:spPr>
          <a:xfrm>
            <a:off x="9625494" y="4874272"/>
            <a:ext cx="300082" cy="369332"/>
          </a:xfrm>
          <a:prstGeom prst="rect">
            <a:avLst/>
          </a:prstGeom>
          <a:noFill/>
        </p:spPr>
        <p:txBody>
          <a:bodyPr wrap="none" rtlCol="0">
            <a:spAutoFit/>
          </a:bodyPr>
          <a:lstStyle/>
          <a:p>
            <a:r>
              <a:rPr lang="en-US" dirty="0"/>
              <a:t>1</a:t>
            </a:r>
          </a:p>
        </p:txBody>
      </p:sp>
      <p:sp>
        <p:nvSpPr>
          <p:cNvPr id="23" name="22 CuadroTexto"/>
          <p:cNvSpPr txBox="1"/>
          <p:nvPr/>
        </p:nvSpPr>
        <p:spPr>
          <a:xfrm>
            <a:off x="8408990" y="4877174"/>
            <a:ext cx="300082" cy="369332"/>
          </a:xfrm>
          <a:prstGeom prst="rect">
            <a:avLst/>
          </a:prstGeom>
          <a:noFill/>
        </p:spPr>
        <p:txBody>
          <a:bodyPr wrap="none" rtlCol="0">
            <a:spAutoFit/>
          </a:bodyPr>
          <a:lstStyle/>
          <a:p>
            <a:r>
              <a:rPr lang="en-US" dirty="0"/>
              <a:t>1</a:t>
            </a:r>
          </a:p>
        </p:txBody>
      </p:sp>
      <p:graphicFrame>
        <p:nvGraphicFramePr>
          <p:cNvPr id="24" name="5 Marcador de contenido"/>
          <p:cNvGraphicFramePr>
            <a:graphicFrameLocks/>
          </p:cNvGraphicFramePr>
          <p:nvPr/>
        </p:nvGraphicFramePr>
        <p:xfrm>
          <a:off x="1667976" y="3686195"/>
          <a:ext cx="2754555" cy="1828800"/>
        </p:xfrm>
        <a:graphic>
          <a:graphicData uri="http://schemas.openxmlformats.org/drawingml/2006/table">
            <a:tbl>
              <a:tblPr firstRow="1" bandRow="1">
                <a:tableStyleId>{2D5ABB26-0587-4C30-8999-92F81FD0307C}</a:tableStyleId>
              </a:tblPr>
              <a:tblGrid>
                <a:gridCol w="820247">
                  <a:extLst>
                    <a:ext uri="{9D8B030D-6E8A-4147-A177-3AD203B41FA5}">
                      <a16:colId xmlns:a16="http://schemas.microsoft.com/office/drawing/2014/main" val="20000"/>
                    </a:ext>
                  </a:extLst>
                </a:gridCol>
                <a:gridCol w="580292">
                  <a:extLst>
                    <a:ext uri="{9D8B030D-6E8A-4147-A177-3AD203B41FA5}">
                      <a16:colId xmlns:a16="http://schemas.microsoft.com/office/drawing/2014/main" val="20001"/>
                    </a:ext>
                  </a:extLst>
                </a:gridCol>
                <a:gridCol w="615462">
                  <a:extLst>
                    <a:ext uri="{9D8B030D-6E8A-4147-A177-3AD203B41FA5}">
                      <a16:colId xmlns:a16="http://schemas.microsoft.com/office/drawing/2014/main" val="20002"/>
                    </a:ext>
                  </a:extLst>
                </a:gridCol>
                <a:gridCol w="738554">
                  <a:extLst>
                    <a:ext uri="{9D8B030D-6E8A-4147-A177-3AD203B41FA5}">
                      <a16:colId xmlns:a16="http://schemas.microsoft.com/office/drawing/2014/main" val="20003"/>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a:t>
                      </a:r>
                      <a:r>
                        <a:rPr lang="en-US" sz="2400" b="1" i="1" dirty="0" err="1"/>
                        <a:t>k,l</a:t>
                      </a:r>
                      <a:r>
                        <a:rPr lang="en-US" sz="2400" b="1" i="1" dirty="0"/>
                        <a:t>}</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3.5</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4.5</a:t>
                      </a:r>
                    </a:p>
                  </a:txBody>
                  <a:tcPr/>
                </a:tc>
                <a:extLst>
                  <a:ext uri="{0D108BD9-81ED-4DB2-BD59-A6C34878D82A}">
                    <a16:rowId xmlns:a16="http://schemas.microsoft.com/office/drawing/2014/main" val="10002"/>
                  </a:ext>
                </a:extLst>
              </a:tr>
              <a:tr h="370840">
                <a:tc>
                  <a:txBody>
                    <a:bodyPr/>
                    <a:lstStyle/>
                    <a:p>
                      <a:r>
                        <a:rPr lang="en-US" sz="2400" b="1" i="1" dirty="0"/>
                        <a:t>{</a:t>
                      </a:r>
                      <a:r>
                        <a:rPr lang="en-US" sz="2400" b="1" i="1" dirty="0" err="1"/>
                        <a:t>k,l</a:t>
                      </a:r>
                      <a:r>
                        <a:rPr lang="en-US" sz="2400" b="1" i="1" dirty="0"/>
                        <a:t>}</a:t>
                      </a:r>
                    </a:p>
                  </a:txBody>
                  <a:tcPr/>
                </a:tc>
                <a:tc>
                  <a:txBody>
                    <a:bodyPr/>
                    <a:lstStyle/>
                    <a:p>
                      <a:r>
                        <a:rPr lang="en-US" sz="2400" b="0" dirty="0">
                          <a:solidFill>
                            <a:schemeClr val="tx1"/>
                          </a:solidFill>
                        </a:rPr>
                        <a:t>3.5</a:t>
                      </a:r>
                    </a:p>
                  </a:txBody>
                  <a:tcPr/>
                </a:tc>
                <a:tc>
                  <a:txBody>
                    <a:bodyPr/>
                    <a:lstStyle/>
                    <a:p>
                      <a:r>
                        <a:rPr lang="en-US" sz="2400" b="0" dirty="0">
                          <a:solidFill>
                            <a:schemeClr val="tx1"/>
                          </a:solidFill>
                        </a:rPr>
                        <a:t>4.5</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3"/>
                  </a:ext>
                </a:extLst>
              </a:tr>
            </a:tbl>
          </a:graphicData>
        </a:graphic>
      </p:graphicFrame>
      <p:sp>
        <p:nvSpPr>
          <p:cNvPr id="20"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64</a:t>
            </a:fld>
            <a:endParaRPr lang="ca-ES" dirty="0"/>
          </a:p>
        </p:txBody>
      </p:sp>
    </p:spTree>
    <p:extLst>
      <p:ext uri="{BB962C8B-B14F-4D97-AF65-F5344CB8AC3E}">
        <p14:creationId xmlns:p14="http://schemas.microsoft.com/office/powerpoint/2010/main" val="3907280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2754555" cy="1828800"/>
        </p:xfrm>
        <a:graphic>
          <a:graphicData uri="http://schemas.openxmlformats.org/drawingml/2006/table">
            <a:tbl>
              <a:tblPr firstRow="1" bandRow="1">
                <a:tableStyleId>{2D5ABB26-0587-4C30-8999-92F81FD0307C}</a:tableStyleId>
              </a:tblPr>
              <a:tblGrid>
                <a:gridCol w="820247">
                  <a:extLst>
                    <a:ext uri="{9D8B030D-6E8A-4147-A177-3AD203B41FA5}">
                      <a16:colId xmlns:a16="http://schemas.microsoft.com/office/drawing/2014/main" val="20000"/>
                    </a:ext>
                  </a:extLst>
                </a:gridCol>
                <a:gridCol w="580292">
                  <a:extLst>
                    <a:ext uri="{9D8B030D-6E8A-4147-A177-3AD203B41FA5}">
                      <a16:colId xmlns:a16="http://schemas.microsoft.com/office/drawing/2014/main" val="20001"/>
                    </a:ext>
                  </a:extLst>
                </a:gridCol>
                <a:gridCol w="615462">
                  <a:extLst>
                    <a:ext uri="{9D8B030D-6E8A-4147-A177-3AD203B41FA5}">
                      <a16:colId xmlns:a16="http://schemas.microsoft.com/office/drawing/2014/main" val="20002"/>
                    </a:ext>
                  </a:extLst>
                </a:gridCol>
                <a:gridCol w="738554">
                  <a:extLst>
                    <a:ext uri="{9D8B030D-6E8A-4147-A177-3AD203B41FA5}">
                      <a16:colId xmlns:a16="http://schemas.microsoft.com/office/drawing/2014/main" val="20003"/>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a:t>
                      </a:r>
                      <a:r>
                        <a:rPr lang="en-US" sz="2400" b="1" i="1" dirty="0" err="1"/>
                        <a:t>k,l</a:t>
                      </a:r>
                      <a:r>
                        <a:rPr lang="en-US" sz="2400" b="1" i="1" dirty="0"/>
                        <a:t>}</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1" dirty="0">
                          <a:solidFill>
                            <a:srgbClr val="C00000"/>
                          </a:solidFill>
                        </a:rPr>
                        <a:t>3</a:t>
                      </a:r>
                    </a:p>
                  </a:txBody>
                  <a:tcPr/>
                </a:tc>
                <a:tc>
                  <a:txBody>
                    <a:bodyPr/>
                    <a:lstStyle/>
                    <a:p>
                      <a:r>
                        <a:rPr lang="en-US" sz="2400" b="0" dirty="0">
                          <a:solidFill>
                            <a:schemeClr val="tx1"/>
                          </a:solidFill>
                        </a:rPr>
                        <a:t>3.5</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1" dirty="0">
                          <a:solidFill>
                            <a:srgbClr val="C00000"/>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4.5</a:t>
                      </a:r>
                    </a:p>
                  </a:txBody>
                  <a:tcPr/>
                </a:tc>
                <a:extLst>
                  <a:ext uri="{0D108BD9-81ED-4DB2-BD59-A6C34878D82A}">
                    <a16:rowId xmlns:a16="http://schemas.microsoft.com/office/drawing/2014/main" val="10002"/>
                  </a:ext>
                </a:extLst>
              </a:tr>
              <a:tr h="370840">
                <a:tc>
                  <a:txBody>
                    <a:bodyPr/>
                    <a:lstStyle/>
                    <a:p>
                      <a:r>
                        <a:rPr lang="en-US" sz="2400" b="1" i="1" dirty="0"/>
                        <a:t>{</a:t>
                      </a:r>
                      <a:r>
                        <a:rPr lang="en-US" sz="2400" b="1" i="1" dirty="0" err="1"/>
                        <a:t>k,l</a:t>
                      </a:r>
                      <a:r>
                        <a:rPr lang="en-US" sz="2400" b="1" i="1" dirty="0"/>
                        <a:t>}</a:t>
                      </a:r>
                    </a:p>
                  </a:txBody>
                  <a:tcPr/>
                </a:tc>
                <a:tc>
                  <a:txBody>
                    <a:bodyPr/>
                    <a:lstStyle/>
                    <a:p>
                      <a:r>
                        <a:rPr lang="en-US" sz="2400" b="0" dirty="0">
                          <a:solidFill>
                            <a:schemeClr val="tx1"/>
                          </a:solidFill>
                        </a:rPr>
                        <a:t>3.5</a:t>
                      </a:r>
                    </a:p>
                  </a:txBody>
                  <a:tcPr/>
                </a:tc>
                <a:tc>
                  <a:txBody>
                    <a:bodyPr/>
                    <a:lstStyle/>
                    <a:p>
                      <a:r>
                        <a:rPr lang="en-US" sz="2400" b="0" dirty="0">
                          <a:solidFill>
                            <a:schemeClr val="tx1"/>
                          </a:solidFill>
                        </a:rPr>
                        <a:t>4.5</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3"/>
                  </a:ext>
                </a:extLst>
              </a:tr>
            </a:tbl>
          </a:graphicData>
        </a:graphic>
      </p:graphicFrame>
      <p:sp>
        <p:nvSpPr>
          <p:cNvPr id="26" name="25 CuadroTexto"/>
          <p:cNvSpPr txBox="1"/>
          <p:nvPr/>
        </p:nvSpPr>
        <p:spPr>
          <a:xfrm>
            <a:off x="1377119" y="1090238"/>
            <a:ext cx="9509191" cy="52322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6. Iterate until a single cluster contains all species.</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20" name="19 Elipse"/>
          <p:cNvSpPr/>
          <p:nvPr/>
        </p:nvSpPr>
        <p:spPr>
          <a:xfrm>
            <a:off x="6243832" y="4035309"/>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24" name="23 Conector recto"/>
          <p:cNvCxnSpPr>
            <a:stCxn id="28" idx="7"/>
            <a:endCxn id="20" idx="3"/>
          </p:cNvCxnSpPr>
          <p:nvPr/>
        </p:nvCxnSpPr>
        <p:spPr>
          <a:xfrm flipV="1">
            <a:off x="5720673" y="4285466"/>
            <a:ext cx="564362" cy="13518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a:endCxn id="20" idx="5"/>
          </p:cNvCxnSpPr>
          <p:nvPr/>
        </p:nvCxnSpPr>
        <p:spPr>
          <a:xfrm flipH="1" flipV="1">
            <a:off x="6483983" y="4285466"/>
            <a:ext cx="522269" cy="13914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0" name="29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31" name="30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6" name="35 Elipse"/>
          <p:cNvSpPr/>
          <p:nvPr/>
        </p:nvSpPr>
        <p:spPr>
          <a:xfrm>
            <a:off x="9077108" y="4343067"/>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37" name="36 Conector recto"/>
          <p:cNvCxnSpPr>
            <a:stCxn id="27" idx="7"/>
            <a:endCxn id="36" idx="3"/>
          </p:cNvCxnSpPr>
          <p:nvPr/>
        </p:nvCxnSpPr>
        <p:spPr>
          <a:xfrm flipV="1">
            <a:off x="8553370" y="4593224"/>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a:endCxn id="36" idx="5"/>
          </p:cNvCxnSpPr>
          <p:nvPr/>
        </p:nvCxnSpPr>
        <p:spPr>
          <a:xfrm flipH="1" flipV="1">
            <a:off x="9317259" y="4593224"/>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38 CuadroTexto"/>
          <p:cNvSpPr txBox="1"/>
          <p:nvPr/>
        </p:nvSpPr>
        <p:spPr>
          <a:xfrm>
            <a:off x="9410240" y="4304939"/>
            <a:ext cx="300082" cy="369332"/>
          </a:xfrm>
          <a:prstGeom prst="rect">
            <a:avLst/>
          </a:prstGeom>
          <a:noFill/>
        </p:spPr>
        <p:txBody>
          <a:bodyPr wrap="none" rtlCol="0">
            <a:spAutoFit/>
          </a:bodyPr>
          <a:lstStyle/>
          <a:p>
            <a:r>
              <a:rPr lang="en-US" b="1" dirty="0"/>
              <a:t>1</a:t>
            </a:r>
          </a:p>
        </p:txBody>
      </p:sp>
      <p:sp>
        <p:nvSpPr>
          <p:cNvPr id="40" name="39 CuadroTexto"/>
          <p:cNvSpPr txBox="1"/>
          <p:nvPr/>
        </p:nvSpPr>
        <p:spPr>
          <a:xfrm>
            <a:off x="9625494" y="4874272"/>
            <a:ext cx="300082" cy="369332"/>
          </a:xfrm>
          <a:prstGeom prst="rect">
            <a:avLst/>
          </a:prstGeom>
          <a:noFill/>
        </p:spPr>
        <p:txBody>
          <a:bodyPr wrap="none" rtlCol="0">
            <a:spAutoFit/>
          </a:bodyPr>
          <a:lstStyle/>
          <a:p>
            <a:r>
              <a:rPr lang="en-US" dirty="0"/>
              <a:t>1</a:t>
            </a:r>
          </a:p>
        </p:txBody>
      </p:sp>
      <p:sp>
        <p:nvSpPr>
          <p:cNvPr id="41" name="40 CuadroTexto"/>
          <p:cNvSpPr txBox="1"/>
          <p:nvPr/>
        </p:nvSpPr>
        <p:spPr>
          <a:xfrm>
            <a:off x="8408990" y="4877174"/>
            <a:ext cx="300082" cy="369332"/>
          </a:xfrm>
          <a:prstGeom prst="rect">
            <a:avLst/>
          </a:prstGeom>
          <a:noFill/>
        </p:spPr>
        <p:txBody>
          <a:bodyPr wrap="none" rtlCol="0">
            <a:spAutoFit/>
          </a:bodyPr>
          <a:lstStyle/>
          <a:p>
            <a:r>
              <a:rPr lang="en-US" dirty="0"/>
              <a:t>1</a:t>
            </a:r>
          </a:p>
        </p:txBody>
      </p:sp>
      <p:sp>
        <p:nvSpPr>
          <p:cNvPr id="42" name="41 CuadroTexto"/>
          <p:cNvSpPr txBox="1"/>
          <p:nvPr/>
        </p:nvSpPr>
        <p:spPr>
          <a:xfrm>
            <a:off x="6055326" y="3573644"/>
            <a:ext cx="636713" cy="461665"/>
          </a:xfrm>
          <a:prstGeom prst="rect">
            <a:avLst/>
          </a:prstGeom>
          <a:noFill/>
        </p:spPr>
        <p:txBody>
          <a:bodyPr wrap="none" rtlCol="0">
            <a:spAutoFit/>
          </a:bodyPr>
          <a:lstStyle/>
          <a:p>
            <a:r>
              <a:rPr lang="en-US" sz="2400" dirty="0"/>
              <a:t>{</a:t>
            </a:r>
            <a:r>
              <a:rPr lang="en-US" sz="2400" i="1" dirty="0" err="1"/>
              <a:t>i,j</a:t>
            </a:r>
            <a:r>
              <a:rPr lang="en-US" sz="2400" dirty="0"/>
              <a:t>}</a:t>
            </a:r>
          </a:p>
        </p:txBody>
      </p:sp>
      <p:sp>
        <p:nvSpPr>
          <p:cNvPr id="44" name="43 CuadroTexto"/>
          <p:cNvSpPr txBox="1"/>
          <p:nvPr/>
        </p:nvSpPr>
        <p:spPr>
          <a:xfrm>
            <a:off x="6572556" y="4021670"/>
            <a:ext cx="473206" cy="369332"/>
          </a:xfrm>
          <a:prstGeom prst="rect">
            <a:avLst/>
          </a:prstGeom>
          <a:noFill/>
        </p:spPr>
        <p:txBody>
          <a:bodyPr wrap="none" rtlCol="0">
            <a:spAutoFit/>
          </a:bodyPr>
          <a:lstStyle/>
          <a:p>
            <a:r>
              <a:rPr lang="en-US" b="1" dirty="0">
                <a:solidFill>
                  <a:srgbClr val="C00000"/>
                </a:solidFill>
              </a:rPr>
              <a:t>1.5</a:t>
            </a:r>
          </a:p>
        </p:txBody>
      </p:sp>
      <p:sp>
        <p:nvSpPr>
          <p:cNvPr id="48" name="47 CuadroTexto"/>
          <p:cNvSpPr txBox="1"/>
          <p:nvPr/>
        </p:nvSpPr>
        <p:spPr>
          <a:xfrm>
            <a:off x="5489319" y="4689606"/>
            <a:ext cx="473206" cy="369332"/>
          </a:xfrm>
          <a:prstGeom prst="rect">
            <a:avLst/>
          </a:prstGeom>
          <a:noFill/>
        </p:spPr>
        <p:txBody>
          <a:bodyPr wrap="none" rtlCol="0">
            <a:spAutoFit/>
          </a:bodyPr>
          <a:lstStyle/>
          <a:p>
            <a:r>
              <a:rPr lang="en-US" dirty="0"/>
              <a:t>1.5</a:t>
            </a:r>
          </a:p>
        </p:txBody>
      </p:sp>
      <p:sp>
        <p:nvSpPr>
          <p:cNvPr id="49" name="48 CuadroTexto"/>
          <p:cNvSpPr txBox="1"/>
          <p:nvPr/>
        </p:nvSpPr>
        <p:spPr>
          <a:xfrm>
            <a:off x="6787233" y="4693521"/>
            <a:ext cx="473206" cy="369332"/>
          </a:xfrm>
          <a:prstGeom prst="rect">
            <a:avLst/>
          </a:prstGeom>
          <a:noFill/>
        </p:spPr>
        <p:txBody>
          <a:bodyPr wrap="none" rtlCol="0">
            <a:spAutoFit/>
          </a:bodyPr>
          <a:lstStyle/>
          <a:p>
            <a:r>
              <a:rPr lang="en-US" dirty="0"/>
              <a:t>1.5</a:t>
            </a:r>
          </a:p>
        </p:txBody>
      </p:sp>
      <p:sp>
        <p:nvSpPr>
          <p:cNvPr id="33"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65</a:t>
            </a:fld>
            <a:endParaRPr lang="ca-ES" dirty="0"/>
          </a:p>
        </p:txBody>
      </p:sp>
    </p:spTree>
    <p:extLst>
      <p:ext uri="{BB962C8B-B14F-4D97-AF65-F5344CB8AC3E}">
        <p14:creationId xmlns:p14="http://schemas.microsoft.com/office/powerpoint/2010/main" val="73477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2332524" cy="1371600"/>
        </p:xfrm>
        <a:graphic>
          <a:graphicData uri="http://schemas.openxmlformats.org/drawingml/2006/table">
            <a:tbl>
              <a:tblPr firstRow="1" bandRow="1">
                <a:tableStyleId>{2D5ABB26-0587-4C30-8999-92F81FD0307C}</a:tableStyleId>
              </a:tblPr>
              <a:tblGrid>
                <a:gridCol w="820247">
                  <a:extLst>
                    <a:ext uri="{9D8B030D-6E8A-4147-A177-3AD203B41FA5}">
                      <a16:colId xmlns:a16="http://schemas.microsoft.com/office/drawing/2014/main" val="20000"/>
                    </a:ext>
                  </a:extLst>
                </a:gridCol>
                <a:gridCol w="764931">
                  <a:extLst>
                    <a:ext uri="{9D8B030D-6E8A-4147-A177-3AD203B41FA5}">
                      <a16:colId xmlns:a16="http://schemas.microsoft.com/office/drawing/2014/main" val="20001"/>
                    </a:ext>
                  </a:extLst>
                </a:gridCol>
                <a:gridCol w="747346">
                  <a:extLst>
                    <a:ext uri="{9D8B030D-6E8A-4147-A177-3AD203B41FA5}">
                      <a16:colId xmlns:a16="http://schemas.microsoft.com/office/drawing/2014/main" val="20002"/>
                    </a:ext>
                  </a:extLst>
                </a:gridCol>
              </a:tblGrid>
              <a:tr h="370840">
                <a:tc>
                  <a:txBody>
                    <a:bodyPr/>
                    <a:lstStyle/>
                    <a:p>
                      <a:endParaRPr lang="en-US" sz="2400" i="1" dirty="0"/>
                    </a:p>
                  </a:txBody>
                  <a:tcPr/>
                </a:tc>
                <a:tc>
                  <a:txBody>
                    <a:bodyPr/>
                    <a:lstStyle/>
                    <a:p>
                      <a:r>
                        <a:rPr lang="en-US" sz="2400" b="1" i="1" dirty="0"/>
                        <a:t>{</a:t>
                      </a:r>
                      <a:r>
                        <a:rPr lang="en-US" sz="2400" b="1" i="1" dirty="0" err="1"/>
                        <a:t>i,j</a:t>
                      </a:r>
                      <a:r>
                        <a:rPr lang="en-US" sz="2400" b="1" i="1" dirty="0"/>
                        <a:t>}</a:t>
                      </a:r>
                    </a:p>
                  </a:txBody>
                  <a:tcPr/>
                </a:tc>
                <a:tc>
                  <a:txBody>
                    <a:bodyPr/>
                    <a:lstStyle/>
                    <a:p>
                      <a:r>
                        <a:rPr lang="en-US" sz="2400" b="1" i="1" dirty="0"/>
                        <a:t>{</a:t>
                      </a:r>
                      <a:r>
                        <a:rPr lang="en-US" sz="2400" b="1" i="1" dirty="0" err="1"/>
                        <a:t>k,l</a:t>
                      </a:r>
                      <a:r>
                        <a:rPr lang="en-US" sz="2400" b="1" i="1" dirty="0"/>
                        <a:t>}</a:t>
                      </a:r>
                    </a:p>
                  </a:txBody>
                  <a:tcPr/>
                </a:tc>
                <a:extLst>
                  <a:ext uri="{0D108BD9-81ED-4DB2-BD59-A6C34878D82A}">
                    <a16:rowId xmlns:a16="http://schemas.microsoft.com/office/drawing/2014/main" val="10000"/>
                  </a:ext>
                </a:extLst>
              </a:tr>
              <a:tr h="370840">
                <a:tc>
                  <a:txBody>
                    <a:bodyPr/>
                    <a:lstStyle/>
                    <a:p>
                      <a:r>
                        <a:rPr lang="en-US" sz="2400" b="1" i="1" dirty="0"/>
                        <a:t>{</a:t>
                      </a:r>
                      <a:r>
                        <a:rPr lang="en-US" sz="2400" b="1" i="1" dirty="0" err="1"/>
                        <a:t>i,j</a:t>
                      </a:r>
                      <a:r>
                        <a:rPr lang="en-US" sz="2400" b="1" i="1" dirty="0"/>
                        <a:t>}</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extLst>
                  <a:ext uri="{0D108BD9-81ED-4DB2-BD59-A6C34878D82A}">
                    <a16:rowId xmlns:a16="http://schemas.microsoft.com/office/drawing/2014/main" val="10001"/>
                  </a:ext>
                </a:extLst>
              </a:tr>
              <a:tr h="370840">
                <a:tc>
                  <a:txBody>
                    <a:bodyPr/>
                    <a:lstStyle/>
                    <a:p>
                      <a:r>
                        <a:rPr lang="en-US" sz="2400" b="1" i="1" dirty="0"/>
                        <a:t>{</a:t>
                      </a:r>
                      <a:r>
                        <a:rPr lang="en-US" sz="2400" b="1" i="1" dirty="0" err="1"/>
                        <a:t>k,l</a:t>
                      </a:r>
                      <a:r>
                        <a:rPr lang="en-US" sz="2400" b="1" i="1" dirty="0"/>
                        <a:t>}</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2"/>
                  </a:ext>
                </a:extLst>
              </a:tr>
            </a:tbl>
          </a:graphicData>
        </a:graphic>
      </p:graphicFrame>
      <p:sp>
        <p:nvSpPr>
          <p:cNvPr id="26" name="25 CuadroTexto"/>
          <p:cNvSpPr txBox="1"/>
          <p:nvPr/>
        </p:nvSpPr>
        <p:spPr>
          <a:xfrm>
            <a:off x="1377119" y="1090238"/>
            <a:ext cx="9509191" cy="52322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6. Iterate until a single cluster contains all species.</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20" name="19 Elipse"/>
          <p:cNvSpPr/>
          <p:nvPr/>
        </p:nvSpPr>
        <p:spPr>
          <a:xfrm>
            <a:off x="6243832" y="4035309"/>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24" name="23 Conector recto"/>
          <p:cNvCxnSpPr>
            <a:stCxn id="28" idx="7"/>
            <a:endCxn id="20" idx="3"/>
          </p:cNvCxnSpPr>
          <p:nvPr/>
        </p:nvCxnSpPr>
        <p:spPr>
          <a:xfrm flipV="1">
            <a:off x="5720673" y="4285466"/>
            <a:ext cx="564362" cy="13518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a:endCxn id="20" idx="5"/>
          </p:cNvCxnSpPr>
          <p:nvPr/>
        </p:nvCxnSpPr>
        <p:spPr>
          <a:xfrm flipH="1" flipV="1">
            <a:off x="6483983" y="4285466"/>
            <a:ext cx="522269" cy="13914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0" name="29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31" name="30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6" name="35 Elipse"/>
          <p:cNvSpPr/>
          <p:nvPr/>
        </p:nvSpPr>
        <p:spPr>
          <a:xfrm>
            <a:off x="9077108" y="4343067"/>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37" name="36 Conector recto"/>
          <p:cNvCxnSpPr>
            <a:stCxn id="27" idx="7"/>
            <a:endCxn id="36" idx="3"/>
          </p:cNvCxnSpPr>
          <p:nvPr/>
        </p:nvCxnSpPr>
        <p:spPr>
          <a:xfrm flipV="1">
            <a:off x="8553370" y="4593224"/>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a:endCxn id="36" idx="5"/>
          </p:cNvCxnSpPr>
          <p:nvPr/>
        </p:nvCxnSpPr>
        <p:spPr>
          <a:xfrm flipH="1" flipV="1">
            <a:off x="9317259" y="4593224"/>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38 CuadroTexto"/>
          <p:cNvSpPr txBox="1"/>
          <p:nvPr/>
        </p:nvSpPr>
        <p:spPr>
          <a:xfrm>
            <a:off x="9410240" y="4304939"/>
            <a:ext cx="300082" cy="369332"/>
          </a:xfrm>
          <a:prstGeom prst="rect">
            <a:avLst/>
          </a:prstGeom>
          <a:noFill/>
        </p:spPr>
        <p:txBody>
          <a:bodyPr wrap="none" rtlCol="0">
            <a:spAutoFit/>
          </a:bodyPr>
          <a:lstStyle/>
          <a:p>
            <a:r>
              <a:rPr lang="en-US" b="1" dirty="0"/>
              <a:t>1</a:t>
            </a:r>
          </a:p>
        </p:txBody>
      </p:sp>
      <p:sp>
        <p:nvSpPr>
          <p:cNvPr id="40" name="39 CuadroTexto"/>
          <p:cNvSpPr txBox="1"/>
          <p:nvPr/>
        </p:nvSpPr>
        <p:spPr>
          <a:xfrm>
            <a:off x="9625494" y="4874272"/>
            <a:ext cx="300082" cy="369332"/>
          </a:xfrm>
          <a:prstGeom prst="rect">
            <a:avLst/>
          </a:prstGeom>
          <a:noFill/>
        </p:spPr>
        <p:txBody>
          <a:bodyPr wrap="none" rtlCol="0">
            <a:spAutoFit/>
          </a:bodyPr>
          <a:lstStyle/>
          <a:p>
            <a:r>
              <a:rPr lang="en-US" dirty="0"/>
              <a:t>1</a:t>
            </a:r>
          </a:p>
        </p:txBody>
      </p:sp>
      <p:sp>
        <p:nvSpPr>
          <p:cNvPr id="41" name="40 CuadroTexto"/>
          <p:cNvSpPr txBox="1"/>
          <p:nvPr/>
        </p:nvSpPr>
        <p:spPr>
          <a:xfrm>
            <a:off x="8408990" y="4877174"/>
            <a:ext cx="300082" cy="369332"/>
          </a:xfrm>
          <a:prstGeom prst="rect">
            <a:avLst/>
          </a:prstGeom>
          <a:noFill/>
        </p:spPr>
        <p:txBody>
          <a:bodyPr wrap="none" rtlCol="0">
            <a:spAutoFit/>
          </a:bodyPr>
          <a:lstStyle/>
          <a:p>
            <a:r>
              <a:rPr lang="en-US" dirty="0"/>
              <a:t>1</a:t>
            </a:r>
          </a:p>
        </p:txBody>
      </p:sp>
      <p:sp>
        <p:nvSpPr>
          <p:cNvPr id="44" name="43 CuadroTexto"/>
          <p:cNvSpPr txBox="1"/>
          <p:nvPr/>
        </p:nvSpPr>
        <p:spPr>
          <a:xfrm>
            <a:off x="6572556" y="4021670"/>
            <a:ext cx="473206" cy="369332"/>
          </a:xfrm>
          <a:prstGeom prst="rect">
            <a:avLst/>
          </a:prstGeom>
          <a:noFill/>
        </p:spPr>
        <p:txBody>
          <a:bodyPr wrap="none" rtlCol="0">
            <a:spAutoFit/>
          </a:bodyPr>
          <a:lstStyle/>
          <a:p>
            <a:r>
              <a:rPr lang="en-US" b="1" dirty="0"/>
              <a:t>1.5</a:t>
            </a:r>
          </a:p>
        </p:txBody>
      </p:sp>
      <p:sp>
        <p:nvSpPr>
          <p:cNvPr id="33" name="32 Elipse"/>
          <p:cNvSpPr/>
          <p:nvPr/>
        </p:nvSpPr>
        <p:spPr>
          <a:xfrm>
            <a:off x="7345786" y="3035916"/>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4" name="33 CuadroTexto"/>
          <p:cNvSpPr txBox="1"/>
          <p:nvPr/>
        </p:nvSpPr>
        <p:spPr>
          <a:xfrm>
            <a:off x="5489319" y="4689606"/>
            <a:ext cx="473206" cy="369332"/>
          </a:xfrm>
          <a:prstGeom prst="rect">
            <a:avLst/>
          </a:prstGeom>
          <a:noFill/>
        </p:spPr>
        <p:txBody>
          <a:bodyPr wrap="none" rtlCol="0">
            <a:spAutoFit/>
          </a:bodyPr>
          <a:lstStyle/>
          <a:p>
            <a:r>
              <a:rPr lang="en-US" dirty="0"/>
              <a:t>1.5</a:t>
            </a:r>
          </a:p>
        </p:txBody>
      </p:sp>
      <p:sp>
        <p:nvSpPr>
          <p:cNvPr id="46" name="45 CuadroTexto"/>
          <p:cNvSpPr txBox="1"/>
          <p:nvPr/>
        </p:nvSpPr>
        <p:spPr>
          <a:xfrm>
            <a:off x="6787233" y="4693521"/>
            <a:ext cx="473206" cy="369332"/>
          </a:xfrm>
          <a:prstGeom prst="rect">
            <a:avLst/>
          </a:prstGeom>
          <a:noFill/>
        </p:spPr>
        <p:txBody>
          <a:bodyPr wrap="none" rtlCol="0">
            <a:spAutoFit/>
          </a:bodyPr>
          <a:lstStyle/>
          <a:p>
            <a:r>
              <a:rPr lang="en-US" dirty="0"/>
              <a:t>1.5</a:t>
            </a:r>
          </a:p>
        </p:txBody>
      </p:sp>
      <p:cxnSp>
        <p:nvCxnSpPr>
          <p:cNvPr id="47" name="46 Conector recto"/>
          <p:cNvCxnSpPr>
            <a:endCxn id="33" idx="3"/>
          </p:cNvCxnSpPr>
          <p:nvPr/>
        </p:nvCxnSpPr>
        <p:spPr>
          <a:xfrm flipV="1">
            <a:off x="6483983" y="3286073"/>
            <a:ext cx="903006" cy="8107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47 Conector recto"/>
          <p:cNvCxnSpPr>
            <a:stCxn id="33" idx="5"/>
            <a:endCxn id="36" idx="1"/>
          </p:cNvCxnSpPr>
          <p:nvPr/>
        </p:nvCxnSpPr>
        <p:spPr>
          <a:xfrm>
            <a:off x="7585937" y="3286073"/>
            <a:ext cx="1532374" cy="1099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7629484" y="2916741"/>
            <a:ext cx="300082" cy="369332"/>
          </a:xfrm>
          <a:prstGeom prst="rect">
            <a:avLst/>
          </a:prstGeom>
          <a:noFill/>
        </p:spPr>
        <p:txBody>
          <a:bodyPr wrap="none" rtlCol="0">
            <a:spAutoFit/>
          </a:bodyPr>
          <a:lstStyle/>
          <a:p>
            <a:r>
              <a:rPr lang="en-US" b="1" dirty="0">
                <a:solidFill>
                  <a:srgbClr val="C00000"/>
                </a:solidFill>
              </a:rPr>
              <a:t>2</a:t>
            </a:r>
          </a:p>
        </p:txBody>
      </p:sp>
      <p:sp>
        <p:nvSpPr>
          <p:cNvPr id="50" name="49 CuadroTexto"/>
          <p:cNvSpPr txBox="1"/>
          <p:nvPr/>
        </p:nvSpPr>
        <p:spPr>
          <a:xfrm>
            <a:off x="6451481" y="3347937"/>
            <a:ext cx="473206" cy="369332"/>
          </a:xfrm>
          <a:prstGeom prst="rect">
            <a:avLst/>
          </a:prstGeom>
          <a:noFill/>
        </p:spPr>
        <p:txBody>
          <a:bodyPr wrap="none" rtlCol="0">
            <a:spAutoFit/>
          </a:bodyPr>
          <a:lstStyle/>
          <a:p>
            <a:r>
              <a:rPr lang="en-US" dirty="0"/>
              <a:t>0.5</a:t>
            </a:r>
          </a:p>
        </p:txBody>
      </p:sp>
      <p:sp>
        <p:nvSpPr>
          <p:cNvPr id="51" name="50 CuadroTexto"/>
          <p:cNvSpPr txBox="1"/>
          <p:nvPr/>
        </p:nvSpPr>
        <p:spPr>
          <a:xfrm>
            <a:off x="8267745" y="3378169"/>
            <a:ext cx="300082" cy="369332"/>
          </a:xfrm>
          <a:prstGeom prst="rect">
            <a:avLst/>
          </a:prstGeom>
          <a:noFill/>
        </p:spPr>
        <p:txBody>
          <a:bodyPr wrap="none" rtlCol="0">
            <a:spAutoFit/>
          </a:bodyPr>
          <a:lstStyle/>
          <a:p>
            <a:r>
              <a:rPr lang="en-US" dirty="0"/>
              <a:t>1</a:t>
            </a:r>
          </a:p>
        </p:txBody>
      </p:sp>
      <p:sp>
        <p:nvSpPr>
          <p:cNvPr id="3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66</a:t>
            </a:fld>
            <a:endParaRPr lang="ca-ES" dirty="0"/>
          </a:p>
        </p:txBody>
      </p:sp>
    </p:spTree>
    <p:extLst>
      <p:ext uri="{BB962C8B-B14F-4D97-AF65-F5344CB8AC3E}">
        <p14:creationId xmlns:p14="http://schemas.microsoft.com/office/powerpoint/2010/main" val="3420043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graphicFrame>
        <p:nvGraphicFramePr>
          <p:cNvPr id="6" name="5 Marcador de contenido"/>
          <p:cNvGraphicFramePr>
            <a:graphicFrameLocks noGrp="1"/>
          </p:cNvGraphicFramePr>
          <p:nvPr>
            <p:ph idx="1"/>
          </p:nvPr>
        </p:nvGraphicFramePr>
        <p:xfrm>
          <a:off x="1667976" y="3686195"/>
          <a:ext cx="2332524" cy="1371600"/>
        </p:xfrm>
        <a:graphic>
          <a:graphicData uri="http://schemas.openxmlformats.org/drawingml/2006/table">
            <a:tbl>
              <a:tblPr firstRow="1" bandRow="1">
                <a:tableStyleId>{2D5ABB26-0587-4C30-8999-92F81FD0307C}</a:tableStyleId>
              </a:tblPr>
              <a:tblGrid>
                <a:gridCol w="820247">
                  <a:extLst>
                    <a:ext uri="{9D8B030D-6E8A-4147-A177-3AD203B41FA5}">
                      <a16:colId xmlns:a16="http://schemas.microsoft.com/office/drawing/2014/main" val="20000"/>
                    </a:ext>
                  </a:extLst>
                </a:gridCol>
                <a:gridCol w="764931">
                  <a:extLst>
                    <a:ext uri="{9D8B030D-6E8A-4147-A177-3AD203B41FA5}">
                      <a16:colId xmlns:a16="http://schemas.microsoft.com/office/drawing/2014/main" val="20001"/>
                    </a:ext>
                  </a:extLst>
                </a:gridCol>
                <a:gridCol w="747346">
                  <a:extLst>
                    <a:ext uri="{9D8B030D-6E8A-4147-A177-3AD203B41FA5}">
                      <a16:colId xmlns:a16="http://schemas.microsoft.com/office/drawing/2014/main" val="20002"/>
                    </a:ext>
                  </a:extLst>
                </a:gridCol>
              </a:tblGrid>
              <a:tr h="370840">
                <a:tc>
                  <a:txBody>
                    <a:bodyPr/>
                    <a:lstStyle/>
                    <a:p>
                      <a:endParaRPr lang="en-US" sz="2400" i="1" dirty="0"/>
                    </a:p>
                  </a:txBody>
                  <a:tcPr/>
                </a:tc>
                <a:tc>
                  <a:txBody>
                    <a:bodyPr/>
                    <a:lstStyle/>
                    <a:p>
                      <a:r>
                        <a:rPr lang="en-US" sz="2400" b="1" i="1" dirty="0"/>
                        <a:t>{</a:t>
                      </a:r>
                      <a:r>
                        <a:rPr lang="en-US" sz="2400" b="1" i="1" dirty="0" err="1"/>
                        <a:t>i,j</a:t>
                      </a:r>
                      <a:r>
                        <a:rPr lang="en-US" sz="2400" b="1" i="1" dirty="0"/>
                        <a:t>}</a:t>
                      </a:r>
                    </a:p>
                  </a:txBody>
                  <a:tcPr/>
                </a:tc>
                <a:tc>
                  <a:txBody>
                    <a:bodyPr/>
                    <a:lstStyle/>
                    <a:p>
                      <a:r>
                        <a:rPr lang="en-US" sz="2400" b="1" i="1" dirty="0"/>
                        <a:t>{</a:t>
                      </a:r>
                      <a:r>
                        <a:rPr lang="en-US" sz="2400" b="1" i="1" dirty="0" err="1"/>
                        <a:t>k,l</a:t>
                      </a:r>
                      <a:r>
                        <a:rPr lang="en-US" sz="2400" b="1" i="1" dirty="0"/>
                        <a:t>}</a:t>
                      </a:r>
                    </a:p>
                  </a:txBody>
                  <a:tcPr/>
                </a:tc>
                <a:extLst>
                  <a:ext uri="{0D108BD9-81ED-4DB2-BD59-A6C34878D82A}">
                    <a16:rowId xmlns:a16="http://schemas.microsoft.com/office/drawing/2014/main" val="10000"/>
                  </a:ext>
                </a:extLst>
              </a:tr>
              <a:tr h="370840">
                <a:tc>
                  <a:txBody>
                    <a:bodyPr/>
                    <a:lstStyle/>
                    <a:p>
                      <a:r>
                        <a:rPr lang="en-US" sz="2400" b="1" i="1" dirty="0"/>
                        <a:t>{</a:t>
                      </a:r>
                      <a:r>
                        <a:rPr lang="en-US" sz="2400" b="1" i="1" dirty="0" err="1"/>
                        <a:t>i,j</a:t>
                      </a:r>
                      <a:r>
                        <a:rPr lang="en-US" sz="2400" b="1" i="1" dirty="0"/>
                        <a:t>}</a:t>
                      </a:r>
                    </a:p>
                  </a:txBody>
                  <a:tcPr/>
                </a:tc>
                <a:tc>
                  <a:txBody>
                    <a:bodyPr/>
                    <a:lstStyle/>
                    <a:p>
                      <a:r>
                        <a:rPr lang="en-US" sz="2400" b="0" dirty="0">
                          <a:solidFill>
                            <a:schemeClr val="tx1"/>
                          </a:solidFill>
                        </a:rPr>
                        <a:t>0</a:t>
                      </a:r>
                    </a:p>
                  </a:txBody>
                  <a:tcPr/>
                </a:tc>
                <a:tc>
                  <a:txBody>
                    <a:bodyPr/>
                    <a:lstStyle/>
                    <a:p>
                      <a:r>
                        <a:rPr lang="en-US" sz="2400" b="1" dirty="0">
                          <a:solidFill>
                            <a:srgbClr val="C00000"/>
                          </a:solidFill>
                        </a:rPr>
                        <a:t>4</a:t>
                      </a:r>
                    </a:p>
                  </a:txBody>
                  <a:tcPr/>
                </a:tc>
                <a:extLst>
                  <a:ext uri="{0D108BD9-81ED-4DB2-BD59-A6C34878D82A}">
                    <a16:rowId xmlns:a16="http://schemas.microsoft.com/office/drawing/2014/main" val="10001"/>
                  </a:ext>
                </a:extLst>
              </a:tr>
              <a:tr h="370840">
                <a:tc>
                  <a:txBody>
                    <a:bodyPr/>
                    <a:lstStyle/>
                    <a:p>
                      <a:r>
                        <a:rPr lang="en-US" sz="2400" b="1" i="1" dirty="0"/>
                        <a:t>{</a:t>
                      </a:r>
                      <a:r>
                        <a:rPr lang="en-US" sz="2400" b="1" i="1" dirty="0" err="1"/>
                        <a:t>k,l</a:t>
                      </a:r>
                      <a:r>
                        <a:rPr lang="en-US" sz="2400" b="1" i="1" dirty="0"/>
                        <a:t>}</a:t>
                      </a:r>
                    </a:p>
                  </a:txBody>
                  <a:tcPr/>
                </a:tc>
                <a:tc>
                  <a:txBody>
                    <a:bodyPr/>
                    <a:lstStyle/>
                    <a:p>
                      <a:r>
                        <a:rPr lang="en-US" sz="2400" b="1" dirty="0">
                          <a:solidFill>
                            <a:srgbClr val="C00000"/>
                          </a:solidFill>
                        </a:rPr>
                        <a:t>4</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2"/>
                  </a:ext>
                </a:extLst>
              </a:tr>
            </a:tbl>
          </a:graphicData>
        </a:graphic>
      </p:graphicFrame>
      <p:sp>
        <p:nvSpPr>
          <p:cNvPr id="26" name="25 CuadroTexto"/>
          <p:cNvSpPr txBox="1"/>
          <p:nvPr/>
        </p:nvSpPr>
        <p:spPr>
          <a:xfrm>
            <a:off x="1377119" y="1090238"/>
            <a:ext cx="9509191" cy="52322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6. Iterate until a single cluster contains all species.</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20" name="19 Elipse"/>
          <p:cNvSpPr/>
          <p:nvPr/>
        </p:nvSpPr>
        <p:spPr>
          <a:xfrm>
            <a:off x="6243832" y="4035309"/>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24" name="23 Conector recto"/>
          <p:cNvCxnSpPr>
            <a:stCxn id="28" idx="7"/>
            <a:endCxn id="20" idx="3"/>
          </p:cNvCxnSpPr>
          <p:nvPr/>
        </p:nvCxnSpPr>
        <p:spPr>
          <a:xfrm flipV="1">
            <a:off x="5720673" y="4285466"/>
            <a:ext cx="564362" cy="13518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a:endCxn id="20" idx="5"/>
          </p:cNvCxnSpPr>
          <p:nvPr/>
        </p:nvCxnSpPr>
        <p:spPr>
          <a:xfrm flipH="1" flipV="1">
            <a:off x="6483983" y="4285466"/>
            <a:ext cx="522269" cy="13914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0" name="29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31" name="30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6" name="35 Elipse"/>
          <p:cNvSpPr/>
          <p:nvPr/>
        </p:nvSpPr>
        <p:spPr>
          <a:xfrm>
            <a:off x="9077108" y="4343067"/>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37" name="36 Conector recto"/>
          <p:cNvCxnSpPr>
            <a:stCxn id="27" idx="7"/>
            <a:endCxn id="36" idx="3"/>
          </p:cNvCxnSpPr>
          <p:nvPr/>
        </p:nvCxnSpPr>
        <p:spPr>
          <a:xfrm flipV="1">
            <a:off x="8553370" y="4593224"/>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a:endCxn id="36" idx="5"/>
          </p:cNvCxnSpPr>
          <p:nvPr/>
        </p:nvCxnSpPr>
        <p:spPr>
          <a:xfrm flipH="1" flipV="1">
            <a:off x="9317259" y="4593224"/>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38 CuadroTexto"/>
          <p:cNvSpPr txBox="1"/>
          <p:nvPr/>
        </p:nvSpPr>
        <p:spPr>
          <a:xfrm>
            <a:off x="9410240" y="4304939"/>
            <a:ext cx="300082" cy="369332"/>
          </a:xfrm>
          <a:prstGeom prst="rect">
            <a:avLst/>
          </a:prstGeom>
          <a:noFill/>
        </p:spPr>
        <p:txBody>
          <a:bodyPr wrap="none" rtlCol="0">
            <a:spAutoFit/>
          </a:bodyPr>
          <a:lstStyle/>
          <a:p>
            <a:r>
              <a:rPr lang="en-US" b="1" dirty="0"/>
              <a:t>1</a:t>
            </a:r>
          </a:p>
        </p:txBody>
      </p:sp>
      <p:sp>
        <p:nvSpPr>
          <p:cNvPr id="40" name="39 CuadroTexto"/>
          <p:cNvSpPr txBox="1"/>
          <p:nvPr/>
        </p:nvSpPr>
        <p:spPr>
          <a:xfrm>
            <a:off x="9625494" y="4874272"/>
            <a:ext cx="300082" cy="369332"/>
          </a:xfrm>
          <a:prstGeom prst="rect">
            <a:avLst/>
          </a:prstGeom>
          <a:noFill/>
        </p:spPr>
        <p:txBody>
          <a:bodyPr wrap="none" rtlCol="0">
            <a:spAutoFit/>
          </a:bodyPr>
          <a:lstStyle/>
          <a:p>
            <a:r>
              <a:rPr lang="en-US" dirty="0"/>
              <a:t>1</a:t>
            </a:r>
          </a:p>
        </p:txBody>
      </p:sp>
      <p:sp>
        <p:nvSpPr>
          <p:cNvPr id="41" name="40 CuadroTexto"/>
          <p:cNvSpPr txBox="1"/>
          <p:nvPr/>
        </p:nvSpPr>
        <p:spPr>
          <a:xfrm>
            <a:off x="8408990" y="4877174"/>
            <a:ext cx="300082" cy="369332"/>
          </a:xfrm>
          <a:prstGeom prst="rect">
            <a:avLst/>
          </a:prstGeom>
          <a:noFill/>
        </p:spPr>
        <p:txBody>
          <a:bodyPr wrap="none" rtlCol="0">
            <a:spAutoFit/>
          </a:bodyPr>
          <a:lstStyle/>
          <a:p>
            <a:r>
              <a:rPr lang="en-US" dirty="0"/>
              <a:t>1</a:t>
            </a:r>
          </a:p>
        </p:txBody>
      </p:sp>
      <p:sp>
        <p:nvSpPr>
          <p:cNvPr id="44" name="43 CuadroTexto"/>
          <p:cNvSpPr txBox="1"/>
          <p:nvPr/>
        </p:nvSpPr>
        <p:spPr>
          <a:xfrm>
            <a:off x="6572556" y="4021670"/>
            <a:ext cx="473206" cy="369332"/>
          </a:xfrm>
          <a:prstGeom prst="rect">
            <a:avLst/>
          </a:prstGeom>
          <a:noFill/>
        </p:spPr>
        <p:txBody>
          <a:bodyPr wrap="none" rtlCol="0">
            <a:spAutoFit/>
          </a:bodyPr>
          <a:lstStyle/>
          <a:p>
            <a:r>
              <a:rPr lang="en-US" b="1" dirty="0"/>
              <a:t>1.5</a:t>
            </a:r>
          </a:p>
        </p:txBody>
      </p:sp>
      <p:sp>
        <p:nvSpPr>
          <p:cNvPr id="33" name="32 Elipse"/>
          <p:cNvSpPr/>
          <p:nvPr/>
        </p:nvSpPr>
        <p:spPr>
          <a:xfrm>
            <a:off x="7345786" y="3035916"/>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4" name="33 CuadroTexto"/>
          <p:cNvSpPr txBox="1"/>
          <p:nvPr/>
        </p:nvSpPr>
        <p:spPr>
          <a:xfrm>
            <a:off x="5489319" y="4689606"/>
            <a:ext cx="473206" cy="369332"/>
          </a:xfrm>
          <a:prstGeom prst="rect">
            <a:avLst/>
          </a:prstGeom>
          <a:noFill/>
        </p:spPr>
        <p:txBody>
          <a:bodyPr wrap="none" rtlCol="0">
            <a:spAutoFit/>
          </a:bodyPr>
          <a:lstStyle/>
          <a:p>
            <a:r>
              <a:rPr lang="en-US" dirty="0"/>
              <a:t>1.5</a:t>
            </a:r>
          </a:p>
        </p:txBody>
      </p:sp>
      <p:sp>
        <p:nvSpPr>
          <p:cNvPr id="46" name="45 CuadroTexto"/>
          <p:cNvSpPr txBox="1"/>
          <p:nvPr/>
        </p:nvSpPr>
        <p:spPr>
          <a:xfrm>
            <a:off x="6787233" y="4693521"/>
            <a:ext cx="473206" cy="369332"/>
          </a:xfrm>
          <a:prstGeom prst="rect">
            <a:avLst/>
          </a:prstGeom>
          <a:noFill/>
        </p:spPr>
        <p:txBody>
          <a:bodyPr wrap="none" rtlCol="0">
            <a:spAutoFit/>
          </a:bodyPr>
          <a:lstStyle/>
          <a:p>
            <a:r>
              <a:rPr lang="en-US" dirty="0"/>
              <a:t>1.5</a:t>
            </a:r>
          </a:p>
        </p:txBody>
      </p:sp>
      <p:cxnSp>
        <p:nvCxnSpPr>
          <p:cNvPr id="47" name="46 Conector recto"/>
          <p:cNvCxnSpPr>
            <a:endCxn id="33" idx="3"/>
          </p:cNvCxnSpPr>
          <p:nvPr/>
        </p:nvCxnSpPr>
        <p:spPr>
          <a:xfrm flipV="1">
            <a:off x="6483983" y="3286073"/>
            <a:ext cx="903006" cy="8107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47 Conector recto"/>
          <p:cNvCxnSpPr>
            <a:stCxn id="33" idx="5"/>
            <a:endCxn id="36" idx="1"/>
          </p:cNvCxnSpPr>
          <p:nvPr/>
        </p:nvCxnSpPr>
        <p:spPr>
          <a:xfrm>
            <a:off x="7585937" y="3286073"/>
            <a:ext cx="1532374" cy="1099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7629484" y="2916741"/>
            <a:ext cx="300082" cy="369332"/>
          </a:xfrm>
          <a:prstGeom prst="rect">
            <a:avLst/>
          </a:prstGeom>
          <a:noFill/>
        </p:spPr>
        <p:txBody>
          <a:bodyPr wrap="none" rtlCol="0">
            <a:spAutoFit/>
          </a:bodyPr>
          <a:lstStyle/>
          <a:p>
            <a:r>
              <a:rPr lang="en-US" b="1" dirty="0">
                <a:solidFill>
                  <a:srgbClr val="C00000"/>
                </a:solidFill>
              </a:rPr>
              <a:t>2</a:t>
            </a:r>
          </a:p>
        </p:txBody>
      </p:sp>
      <p:sp>
        <p:nvSpPr>
          <p:cNvPr id="50" name="49 CuadroTexto"/>
          <p:cNvSpPr txBox="1"/>
          <p:nvPr/>
        </p:nvSpPr>
        <p:spPr>
          <a:xfrm>
            <a:off x="6451481" y="3347937"/>
            <a:ext cx="473206" cy="369332"/>
          </a:xfrm>
          <a:prstGeom prst="rect">
            <a:avLst/>
          </a:prstGeom>
          <a:noFill/>
        </p:spPr>
        <p:txBody>
          <a:bodyPr wrap="none" rtlCol="0">
            <a:spAutoFit/>
          </a:bodyPr>
          <a:lstStyle/>
          <a:p>
            <a:r>
              <a:rPr lang="en-US" dirty="0"/>
              <a:t>0.5</a:t>
            </a:r>
          </a:p>
        </p:txBody>
      </p:sp>
      <p:sp>
        <p:nvSpPr>
          <p:cNvPr id="51" name="50 CuadroTexto"/>
          <p:cNvSpPr txBox="1"/>
          <p:nvPr/>
        </p:nvSpPr>
        <p:spPr>
          <a:xfrm>
            <a:off x="8267745" y="3378169"/>
            <a:ext cx="300082" cy="369332"/>
          </a:xfrm>
          <a:prstGeom prst="rect">
            <a:avLst/>
          </a:prstGeom>
          <a:noFill/>
        </p:spPr>
        <p:txBody>
          <a:bodyPr wrap="none" rtlCol="0">
            <a:spAutoFit/>
          </a:bodyPr>
          <a:lstStyle/>
          <a:p>
            <a:r>
              <a:rPr lang="en-US" dirty="0"/>
              <a:t>1</a:t>
            </a:r>
          </a:p>
        </p:txBody>
      </p:sp>
      <p:sp>
        <p:nvSpPr>
          <p:cNvPr id="3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67</a:t>
            </a:fld>
            <a:endParaRPr lang="ca-ES" dirty="0"/>
          </a:p>
        </p:txBody>
      </p:sp>
    </p:spTree>
    <p:extLst>
      <p:ext uri="{BB962C8B-B14F-4D97-AF65-F5344CB8AC3E}">
        <p14:creationId xmlns:p14="http://schemas.microsoft.com/office/powerpoint/2010/main" val="1353388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6639" y="0"/>
            <a:ext cx="10972800" cy="759634"/>
          </a:xfrm>
        </p:spPr>
        <p:txBody>
          <a:bodyPr/>
          <a:lstStyle/>
          <a:p>
            <a:r>
              <a:rPr lang="en-US" sz="4800" dirty="0"/>
              <a:t>UPGMA: A Clustering Heuristic</a:t>
            </a:r>
          </a:p>
        </p:txBody>
      </p:sp>
      <p:sp>
        <p:nvSpPr>
          <p:cNvPr id="26" name="25 CuadroTexto"/>
          <p:cNvSpPr txBox="1"/>
          <p:nvPr/>
        </p:nvSpPr>
        <p:spPr>
          <a:xfrm>
            <a:off x="1377119" y="1090238"/>
            <a:ext cx="9509191" cy="523220"/>
          </a:xfrm>
          <a:prstGeom prst="rect">
            <a:avLst/>
          </a:prstGeom>
          <a:solidFill>
            <a:schemeClr val="accent5">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2800" dirty="0">
                <a:latin typeface="+mj-lt"/>
              </a:rPr>
              <a:t>6. Iterate until a single cluster contains all species.</a:t>
            </a:r>
          </a:p>
        </p:txBody>
      </p:sp>
      <p:sp>
        <p:nvSpPr>
          <p:cNvPr id="28" name="27 Elipse"/>
          <p:cNvSpPr/>
          <p:nvPr/>
        </p:nvSpPr>
        <p:spPr>
          <a:xfrm>
            <a:off x="5480522" y="5594389"/>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890217" y="5608594"/>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43" name="42 CuadroTexto"/>
          <p:cNvSpPr txBox="1"/>
          <p:nvPr/>
        </p:nvSpPr>
        <p:spPr>
          <a:xfrm>
            <a:off x="5902547" y="5594448"/>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287664" y="5597407"/>
            <a:ext cx="300082" cy="369332"/>
          </a:xfrm>
          <a:prstGeom prst="rect">
            <a:avLst/>
          </a:prstGeom>
          <a:noFill/>
        </p:spPr>
        <p:txBody>
          <a:bodyPr wrap="none" rtlCol="0">
            <a:spAutoFit/>
          </a:bodyPr>
          <a:lstStyle/>
          <a:p>
            <a:r>
              <a:rPr lang="en-US" b="1" dirty="0"/>
              <a:t>0</a:t>
            </a:r>
          </a:p>
        </p:txBody>
      </p:sp>
      <p:sp>
        <p:nvSpPr>
          <p:cNvPr id="20" name="19 Elipse"/>
          <p:cNvSpPr/>
          <p:nvPr/>
        </p:nvSpPr>
        <p:spPr>
          <a:xfrm>
            <a:off x="6243832" y="4035309"/>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24" name="23 Conector recto"/>
          <p:cNvCxnSpPr>
            <a:stCxn id="28" idx="7"/>
            <a:endCxn id="20" idx="3"/>
          </p:cNvCxnSpPr>
          <p:nvPr/>
        </p:nvCxnSpPr>
        <p:spPr>
          <a:xfrm flipV="1">
            <a:off x="5720673" y="4285466"/>
            <a:ext cx="564362" cy="13518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a:endCxn id="20" idx="5"/>
          </p:cNvCxnSpPr>
          <p:nvPr/>
        </p:nvCxnSpPr>
        <p:spPr>
          <a:xfrm flipH="1" flipV="1">
            <a:off x="6483983" y="4285466"/>
            <a:ext cx="522269" cy="13914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313219" y="5608594"/>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0" name="29 Elipse"/>
          <p:cNvSpPr/>
          <p:nvPr/>
        </p:nvSpPr>
        <p:spPr>
          <a:xfrm>
            <a:off x="9727208" y="5609159"/>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31" name="30 CuadroTexto"/>
          <p:cNvSpPr txBox="1"/>
          <p:nvPr/>
        </p:nvSpPr>
        <p:spPr>
          <a:xfrm>
            <a:off x="8723741" y="5597407"/>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10151033" y="5594389"/>
            <a:ext cx="300082" cy="369332"/>
          </a:xfrm>
          <a:prstGeom prst="rect">
            <a:avLst/>
          </a:prstGeom>
          <a:noFill/>
        </p:spPr>
        <p:txBody>
          <a:bodyPr wrap="none" rtlCol="0">
            <a:spAutoFit/>
          </a:bodyPr>
          <a:lstStyle/>
          <a:p>
            <a:r>
              <a:rPr lang="en-US" b="1" dirty="0"/>
              <a:t>0</a:t>
            </a:r>
          </a:p>
        </p:txBody>
      </p:sp>
      <p:sp>
        <p:nvSpPr>
          <p:cNvPr id="36" name="35 Elipse"/>
          <p:cNvSpPr/>
          <p:nvPr/>
        </p:nvSpPr>
        <p:spPr>
          <a:xfrm>
            <a:off x="9077108" y="4343067"/>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37" name="36 Conector recto"/>
          <p:cNvCxnSpPr>
            <a:stCxn id="27" idx="7"/>
            <a:endCxn id="36" idx="3"/>
          </p:cNvCxnSpPr>
          <p:nvPr/>
        </p:nvCxnSpPr>
        <p:spPr>
          <a:xfrm flipV="1">
            <a:off x="8553370" y="4593224"/>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a:endCxn id="36" idx="5"/>
          </p:cNvCxnSpPr>
          <p:nvPr/>
        </p:nvCxnSpPr>
        <p:spPr>
          <a:xfrm flipH="1" flipV="1">
            <a:off x="9317259" y="4593224"/>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38 CuadroTexto"/>
          <p:cNvSpPr txBox="1"/>
          <p:nvPr/>
        </p:nvSpPr>
        <p:spPr>
          <a:xfrm>
            <a:off x="9410240" y="4304939"/>
            <a:ext cx="300082" cy="369332"/>
          </a:xfrm>
          <a:prstGeom prst="rect">
            <a:avLst/>
          </a:prstGeom>
          <a:noFill/>
        </p:spPr>
        <p:txBody>
          <a:bodyPr wrap="none" rtlCol="0">
            <a:spAutoFit/>
          </a:bodyPr>
          <a:lstStyle/>
          <a:p>
            <a:r>
              <a:rPr lang="en-US" b="1" dirty="0"/>
              <a:t>1</a:t>
            </a:r>
          </a:p>
        </p:txBody>
      </p:sp>
      <p:sp>
        <p:nvSpPr>
          <p:cNvPr id="40" name="39 CuadroTexto"/>
          <p:cNvSpPr txBox="1"/>
          <p:nvPr/>
        </p:nvSpPr>
        <p:spPr>
          <a:xfrm>
            <a:off x="9625494" y="4874272"/>
            <a:ext cx="300082" cy="369332"/>
          </a:xfrm>
          <a:prstGeom prst="rect">
            <a:avLst/>
          </a:prstGeom>
          <a:noFill/>
        </p:spPr>
        <p:txBody>
          <a:bodyPr wrap="none" rtlCol="0">
            <a:spAutoFit/>
          </a:bodyPr>
          <a:lstStyle/>
          <a:p>
            <a:r>
              <a:rPr lang="en-US" dirty="0"/>
              <a:t>1</a:t>
            </a:r>
          </a:p>
        </p:txBody>
      </p:sp>
      <p:sp>
        <p:nvSpPr>
          <p:cNvPr id="41" name="40 CuadroTexto"/>
          <p:cNvSpPr txBox="1"/>
          <p:nvPr/>
        </p:nvSpPr>
        <p:spPr>
          <a:xfrm>
            <a:off x="8408990" y="4877174"/>
            <a:ext cx="300082" cy="369332"/>
          </a:xfrm>
          <a:prstGeom prst="rect">
            <a:avLst/>
          </a:prstGeom>
          <a:noFill/>
        </p:spPr>
        <p:txBody>
          <a:bodyPr wrap="none" rtlCol="0">
            <a:spAutoFit/>
          </a:bodyPr>
          <a:lstStyle/>
          <a:p>
            <a:r>
              <a:rPr lang="en-US" dirty="0"/>
              <a:t>1</a:t>
            </a:r>
          </a:p>
        </p:txBody>
      </p:sp>
      <p:sp>
        <p:nvSpPr>
          <p:cNvPr id="44" name="43 CuadroTexto"/>
          <p:cNvSpPr txBox="1"/>
          <p:nvPr/>
        </p:nvSpPr>
        <p:spPr>
          <a:xfrm>
            <a:off x="6572556" y="4021670"/>
            <a:ext cx="473206" cy="369332"/>
          </a:xfrm>
          <a:prstGeom prst="rect">
            <a:avLst/>
          </a:prstGeom>
          <a:noFill/>
        </p:spPr>
        <p:txBody>
          <a:bodyPr wrap="none" rtlCol="0">
            <a:spAutoFit/>
          </a:bodyPr>
          <a:lstStyle/>
          <a:p>
            <a:r>
              <a:rPr lang="en-US" b="1" dirty="0"/>
              <a:t>1.5</a:t>
            </a:r>
          </a:p>
        </p:txBody>
      </p:sp>
      <p:sp>
        <p:nvSpPr>
          <p:cNvPr id="33" name="32 Elipse"/>
          <p:cNvSpPr/>
          <p:nvPr/>
        </p:nvSpPr>
        <p:spPr>
          <a:xfrm>
            <a:off x="7345786" y="3035916"/>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4" name="33 CuadroTexto"/>
          <p:cNvSpPr txBox="1"/>
          <p:nvPr/>
        </p:nvSpPr>
        <p:spPr>
          <a:xfrm>
            <a:off x="5489319" y="4689606"/>
            <a:ext cx="473206" cy="369332"/>
          </a:xfrm>
          <a:prstGeom prst="rect">
            <a:avLst/>
          </a:prstGeom>
          <a:noFill/>
        </p:spPr>
        <p:txBody>
          <a:bodyPr wrap="none" rtlCol="0">
            <a:spAutoFit/>
          </a:bodyPr>
          <a:lstStyle/>
          <a:p>
            <a:r>
              <a:rPr lang="en-US" dirty="0"/>
              <a:t>1.5</a:t>
            </a:r>
          </a:p>
        </p:txBody>
      </p:sp>
      <p:sp>
        <p:nvSpPr>
          <p:cNvPr id="46" name="45 CuadroTexto"/>
          <p:cNvSpPr txBox="1"/>
          <p:nvPr/>
        </p:nvSpPr>
        <p:spPr>
          <a:xfrm>
            <a:off x="6787233" y="4693521"/>
            <a:ext cx="473206" cy="369332"/>
          </a:xfrm>
          <a:prstGeom prst="rect">
            <a:avLst/>
          </a:prstGeom>
          <a:noFill/>
        </p:spPr>
        <p:txBody>
          <a:bodyPr wrap="none" rtlCol="0">
            <a:spAutoFit/>
          </a:bodyPr>
          <a:lstStyle/>
          <a:p>
            <a:r>
              <a:rPr lang="en-US" dirty="0"/>
              <a:t>1.5</a:t>
            </a:r>
          </a:p>
        </p:txBody>
      </p:sp>
      <p:cxnSp>
        <p:nvCxnSpPr>
          <p:cNvPr id="47" name="46 Conector recto"/>
          <p:cNvCxnSpPr>
            <a:endCxn id="33" idx="3"/>
          </p:cNvCxnSpPr>
          <p:nvPr/>
        </p:nvCxnSpPr>
        <p:spPr>
          <a:xfrm flipV="1">
            <a:off x="6483983" y="3286073"/>
            <a:ext cx="903006" cy="8107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47 Conector recto"/>
          <p:cNvCxnSpPr>
            <a:stCxn id="33" idx="5"/>
            <a:endCxn id="36" idx="1"/>
          </p:cNvCxnSpPr>
          <p:nvPr/>
        </p:nvCxnSpPr>
        <p:spPr>
          <a:xfrm>
            <a:off x="7585937" y="3286073"/>
            <a:ext cx="1532374" cy="1099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7629484" y="2916741"/>
            <a:ext cx="300082" cy="369332"/>
          </a:xfrm>
          <a:prstGeom prst="rect">
            <a:avLst/>
          </a:prstGeom>
          <a:noFill/>
        </p:spPr>
        <p:txBody>
          <a:bodyPr wrap="none" rtlCol="0">
            <a:spAutoFit/>
          </a:bodyPr>
          <a:lstStyle/>
          <a:p>
            <a:r>
              <a:rPr lang="en-US" b="1" dirty="0"/>
              <a:t>2</a:t>
            </a:r>
          </a:p>
        </p:txBody>
      </p:sp>
      <p:sp>
        <p:nvSpPr>
          <p:cNvPr id="50" name="49 CuadroTexto"/>
          <p:cNvSpPr txBox="1"/>
          <p:nvPr/>
        </p:nvSpPr>
        <p:spPr>
          <a:xfrm>
            <a:off x="6451481" y="3347937"/>
            <a:ext cx="473206" cy="369332"/>
          </a:xfrm>
          <a:prstGeom prst="rect">
            <a:avLst/>
          </a:prstGeom>
          <a:noFill/>
        </p:spPr>
        <p:txBody>
          <a:bodyPr wrap="none" rtlCol="0">
            <a:spAutoFit/>
          </a:bodyPr>
          <a:lstStyle/>
          <a:p>
            <a:r>
              <a:rPr lang="en-US" dirty="0"/>
              <a:t>0.5</a:t>
            </a:r>
          </a:p>
        </p:txBody>
      </p:sp>
      <p:sp>
        <p:nvSpPr>
          <p:cNvPr id="51" name="50 CuadroTexto"/>
          <p:cNvSpPr txBox="1"/>
          <p:nvPr/>
        </p:nvSpPr>
        <p:spPr>
          <a:xfrm>
            <a:off x="8267745" y="3378169"/>
            <a:ext cx="300082" cy="369332"/>
          </a:xfrm>
          <a:prstGeom prst="rect">
            <a:avLst/>
          </a:prstGeom>
          <a:noFill/>
        </p:spPr>
        <p:txBody>
          <a:bodyPr wrap="none" rtlCol="0">
            <a:spAutoFit/>
          </a:bodyPr>
          <a:lstStyle/>
          <a:p>
            <a:r>
              <a:rPr lang="en-US" dirty="0"/>
              <a:t>1</a:t>
            </a:r>
          </a:p>
        </p:txBody>
      </p:sp>
      <p:sp>
        <p:nvSpPr>
          <p:cNvPr id="3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68</a:t>
            </a:fld>
            <a:endParaRPr lang="ca-ES" dirty="0"/>
          </a:p>
        </p:txBody>
      </p:sp>
    </p:spTree>
    <p:extLst>
      <p:ext uri="{BB962C8B-B14F-4D97-AF65-F5344CB8AC3E}">
        <p14:creationId xmlns:p14="http://schemas.microsoft.com/office/powerpoint/2010/main" val="3573137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949569"/>
            <a:ext cx="10972800" cy="5521569"/>
          </a:xfrm>
          <a:solidFill>
            <a:srgbClr val="E3D3F5"/>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fontScale="92500" lnSpcReduction="10000"/>
          </a:bodyPr>
          <a:lstStyle/>
          <a:p>
            <a:pPr marL="457200" indent="-457200">
              <a:buFont typeface="+mj-lt"/>
              <a:buAutoNum type="arabicPeriod"/>
            </a:pPr>
            <a:r>
              <a:rPr lang="en-US" b="1" dirty="0">
                <a:solidFill>
                  <a:srgbClr val="7030A0"/>
                </a:solidFill>
              </a:rPr>
              <a:t>Form a cluster for each present-day species, each containing a single leaf.</a:t>
            </a:r>
          </a:p>
          <a:p>
            <a:pPr marL="457200" indent="-457200">
              <a:buFont typeface="+mj-lt"/>
              <a:buAutoNum type="arabicPeriod"/>
            </a:pPr>
            <a:endParaRPr lang="en-US" b="1" dirty="0">
              <a:solidFill>
                <a:srgbClr val="7030A0"/>
              </a:solidFill>
            </a:endParaRPr>
          </a:p>
          <a:p>
            <a:pPr marL="457200" indent="-457200">
              <a:buFont typeface="+mj-lt"/>
              <a:buAutoNum type="arabicPeriod"/>
            </a:pPr>
            <a:r>
              <a:rPr lang="en-US" b="1" dirty="0">
                <a:solidFill>
                  <a:srgbClr val="7030A0"/>
                </a:solidFill>
              </a:rPr>
              <a:t>Find the two closest clusters C1 and C2 according to the average distance</a:t>
            </a:r>
          </a:p>
          <a:p>
            <a:pPr marL="0" indent="0">
              <a:buNone/>
            </a:pPr>
            <a:r>
              <a:rPr lang="en-US" b="1" dirty="0">
                <a:solidFill>
                  <a:srgbClr val="7030A0"/>
                </a:solidFill>
              </a:rPr>
              <a:t>	</a:t>
            </a:r>
            <a:r>
              <a:rPr lang="en-US" b="1" i="1" dirty="0" err="1">
                <a:solidFill>
                  <a:srgbClr val="7030A0"/>
                </a:solidFill>
              </a:rPr>
              <a:t>D</a:t>
            </a:r>
            <a:r>
              <a:rPr lang="en-US" b="1" baseline="-25000" dirty="0" err="1">
                <a:solidFill>
                  <a:srgbClr val="7030A0"/>
                </a:solidFill>
              </a:rPr>
              <a:t>avg</a:t>
            </a:r>
            <a:r>
              <a:rPr lang="en-US" b="1" dirty="0">
                <a:solidFill>
                  <a:srgbClr val="7030A0"/>
                </a:solidFill>
              </a:rPr>
              <a:t>(</a:t>
            </a:r>
            <a:r>
              <a:rPr lang="en-US" b="1" i="1" dirty="0">
                <a:solidFill>
                  <a:srgbClr val="7030A0"/>
                </a:solidFill>
              </a:rPr>
              <a:t>C</a:t>
            </a:r>
            <a:r>
              <a:rPr lang="en-US" b="1" baseline="-25000" dirty="0">
                <a:solidFill>
                  <a:srgbClr val="7030A0"/>
                </a:solidFill>
              </a:rPr>
              <a:t>1</a:t>
            </a:r>
            <a:r>
              <a:rPr lang="en-US" b="1" dirty="0">
                <a:solidFill>
                  <a:srgbClr val="7030A0"/>
                </a:solidFill>
              </a:rPr>
              <a:t>, </a:t>
            </a:r>
            <a:r>
              <a:rPr lang="en-US" b="1" i="1" dirty="0">
                <a:solidFill>
                  <a:srgbClr val="7030A0"/>
                </a:solidFill>
              </a:rPr>
              <a:t>C</a:t>
            </a:r>
            <a:r>
              <a:rPr lang="en-US" b="1" baseline="-25000" dirty="0">
                <a:solidFill>
                  <a:srgbClr val="7030A0"/>
                </a:solidFill>
              </a:rPr>
              <a:t>2</a:t>
            </a:r>
            <a:r>
              <a:rPr lang="en-US" b="1" dirty="0">
                <a:solidFill>
                  <a:srgbClr val="7030A0"/>
                </a:solidFill>
              </a:rPr>
              <a:t>)= ∑</a:t>
            </a:r>
            <a:r>
              <a:rPr lang="en-US" b="1" i="1" baseline="-25000" dirty="0" err="1">
                <a:solidFill>
                  <a:srgbClr val="7030A0"/>
                </a:solidFill>
              </a:rPr>
              <a:t>i</a:t>
            </a:r>
            <a:r>
              <a:rPr lang="en-US" b="1" baseline="-25000" dirty="0">
                <a:solidFill>
                  <a:srgbClr val="7030A0"/>
                </a:solidFill>
              </a:rPr>
              <a:t> in </a:t>
            </a:r>
            <a:r>
              <a:rPr lang="en-US" b="1" i="1" baseline="-25000" dirty="0">
                <a:solidFill>
                  <a:srgbClr val="7030A0"/>
                </a:solidFill>
              </a:rPr>
              <a:t>C</a:t>
            </a:r>
            <a:r>
              <a:rPr lang="en-US" b="1" baseline="-25000" dirty="0">
                <a:solidFill>
                  <a:srgbClr val="7030A0"/>
                </a:solidFill>
              </a:rPr>
              <a:t>1,</a:t>
            </a:r>
            <a:r>
              <a:rPr lang="en-US" b="1" i="1" baseline="-25000" dirty="0">
                <a:solidFill>
                  <a:srgbClr val="7030A0"/>
                </a:solidFill>
              </a:rPr>
              <a:t> j </a:t>
            </a:r>
            <a:r>
              <a:rPr lang="en-US" b="1" baseline="-25000" dirty="0">
                <a:solidFill>
                  <a:srgbClr val="7030A0"/>
                </a:solidFill>
              </a:rPr>
              <a:t>in </a:t>
            </a:r>
            <a:r>
              <a:rPr lang="en-US" b="1" i="1" baseline="-25000" dirty="0">
                <a:solidFill>
                  <a:srgbClr val="7030A0"/>
                </a:solidFill>
              </a:rPr>
              <a:t>C</a:t>
            </a:r>
            <a:r>
              <a:rPr lang="en-US" b="1" baseline="-25000" dirty="0">
                <a:solidFill>
                  <a:srgbClr val="7030A0"/>
                </a:solidFill>
              </a:rPr>
              <a:t>2</a:t>
            </a:r>
            <a:r>
              <a:rPr lang="en-US" b="1" i="1" dirty="0">
                <a:solidFill>
                  <a:srgbClr val="7030A0"/>
                </a:solidFill>
              </a:rPr>
              <a:t>D</a:t>
            </a:r>
            <a:r>
              <a:rPr lang="en-US" b="1" i="1" baseline="-25000" dirty="0">
                <a:solidFill>
                  <a:srgbClr val="7030A0"/>
                </a:solidFill>
              </a:rPr>
              <a:t>i,j</a:t>
            </a:r>
            <a:r>
              <a:rPr lang="en-US" b="1" i="1" dirty="0">
                <a:solidFill>
                  <a:srgbClr val="7030A0"/>
                </a:solidFill>
              </a:rPr>
              <a:t>/|C</a:t>
            </a:r>
            <a:r>
              <a:rPr lang="en-US" b="1" i="1" baseline="-25000" dirty="0">
                <a:solidFill>
                  <a:srgbClr val="7030A0"/>
                </a:solidFill>
              </a:rPr>
              <a:t>1</a:t>
            </a:r>
            <a:r>
              <a:rPr lang="en-US" b="1" i="1" dirty="0">
                <a:solidFill>
                  <a:srgbClr val="7030A0"/>
                </a:solidFill>
              </a:rPr>
              <a:t>|·|C</a:t>
            </a:r>
            <a:r>
              <a:rPr lang="en-US" b="1" i="1" baseline="-25000" dirty="0">
                <a:solidFill>
                  <a:srgbClr val="7030A0"/>
                </a:solidFill>
              </a:rPr>
              <a:t>2</a:t>
            </a:r>
            <a:r>
              <a:rPr lang="en-US" b="1" i="1" dirty="0">
                <a:solidFill>
                  <a:srgbClr val="7030A0"/>
                </a:solidFill>
              </a:rPr>
              <a:t>|</a:t>
            </a:r>
          </a:p>
          <a:p>
            <a:pPr marL="0" indent="0">
              <a:buNone/>
            </a:pPr>
            <a:r>
              <a:rPr lang="en-US" b="1" dirty="0">
                <a:solidFill>
                  <a:srgbClr val="7030A0"/>
                </a:solidFill>
              </a:rPr>
              <a:t>      Where</a:t>
            </a:r>
            <a:r>
              <a:rPr lang="en-US" b="1" i="1" dirty="0">
                <a:solidFill>
                  <a:srgbClr val="7030A0"/>
                </a:solidFill>
              </a:rPr>
              <a:t> |C| </a:t>
            </a:r>
            <a:r>
              <a:rPr lang="en-US" b="1" dirty="0">
                <a:solidFill>
                  <a:srgbClr val="7030A0"/>
                </a:solidFill>
              </a:rPr>
              <a:t>denotes the number of elements in C.</a:t>
            </a:r>
          </a:p>
          <a:p>
            <a:pPr marL="457200" indent="-457200">
              <a:buFont typeface="+mj-lt"/>
              <a:buAutoNum type="arabicPeriod" startAt="3"/>
            </a:pPr>
            <a:endParaRPr lang="en-US" b="1" dirty="0">
              <a:solidFill>
                <a:srgbClr val="7030A0"/>
              </a:solidFill>
            </a:endParaRPr>
          </a:p>
          <a:p>
            <a:pPr marL="457200" indent="-457200">
              <a:buFont typeface="+mj-lt"/>
              <a:buAutoNum type="arabicPeriod" startAt="3"/>
            </a:pPr>
            <a:r>
              <a:rPr lang="en-US" b="1" dirty="0">
                <a:solidFill>
                  <a:srgbClr val="7030A0"/>
                </a:solidFill>
              </a:rPr>
              <a:t>Merge </a:t>
            </a:r>
            <a:r>
              <a:rPr lang="en-US" b="1" i="1" dirty="0">
                <a:solidFill>
                  <a:srgbClr val="7030A0"/>
                </a:solidFill>
              </a:rPr>
              <a:t>C</a:t>
            </a:r>
            <a:r>
              <a:rPr lang="en-US" b="1" baseline="-25000" dirty="0">
                <a:solidFill>
                  <a:srgbClr val="7030A0"/>
                </a:solidFill>
              </a:rPr>
              <a:t>1</a:t>
            </a:r>
            <a:r>
              <a:rPr lang="en-US" b="1" dirty="0">
                <a:solidFill>
                  <a:srgbClr val="7030A0"/>
                </a:solidFill>
              </a:rPr>
              <a:t> and </a:t>
            </a:r>
            <a:r>
              <a:rPr lang="en-US" b="1" i="1" dirty="0">
                <a:solidFill>
                  <a:srgbClr val="7030A0"/>
                </a:solidFill>
              </a:rPr>
              <a:t>C</a:t>
            </a:r>
            <a:r>
              <a:rPr lang="en-US" b="1" baseline="-25000" dirty="0">
                <a:solidFill>
                  <a:srgbClr val="7030A0"/>
                </a:solidFill>
              </a:rPr>
              <a:t>2</a:t>
            </a:r>
            <a:r>
              <a:rPr lang="en-US" b="1" dirty="0">
                <a:solidFill>
                  <a:srgbClr val="7030A0"/>
                </a:solidFill>
              </a:rPr>
              <a:t> into a single cluster </a:t>
            </a:r>
            <a:r>
              <a:rPr lang="en-US" b="1" i="1" dirty="0">
                <a:solidFill>
                  <a:srgbClr val="7030A0"/>
                </a:solidFill>
              </a:rPr>
              <a:t>C</a:t>
            </a:r>
            <a:r>
              <a:rPr lang="en-US" b="1" dirty="0">
                <a:solidFill>
                  <a:srgbClr val="7030A0"/>
                </a:solidFill>
              </a:rPr>
              <a:t>.</a:t>
            </a:r>
          </a:p>
          <a:p>
            <a:pPr marL="457200" indent="-457200">
              <a:buFont typeface="+mj-lt"/>
              <a:buAutoNum type="arabicPeriod" startAt="3"/>
            </a:pPr>
            <a:endParaRPr lang="en-US" b="1" dirty="0">
              <a:solidFill>
                <a:srgbClr val="7030A0"/>
              </a:solidFill>
            </a:endParaRPr>
          </a:p>
          <a:p>
            <a:pPr marL="457200" indent="-457200">
              <a:buFont typeface="+mj-lt"/>
              <a:buAutoNum type="arabicPeriod" startAt="3"/>
            </a:pPr>
            <a:r>
              <a:rPr lang="en-US" b="1" dirty="0">
                <a:solidFill>
                  <a:srgbClr val="7030A0"/>
                </a:solidFill>
              </a:rPr>
              <a:t>Form a new node for </a:t>
            </a:r>
            <a:r>
              <a:rPr lang="en-US" b="1" i="1" dirty="0">
                <a:solidFill>
                  <a:srgbClr val="7030A0"/>
                </a:solidFill>
              </a:rPr>
              <a:t>C </a:t>
            </a:r>
            <a:r>
              <a:rPr lang="en-US" b="1" dirty="0">
                <a:solidFill>
                  <a:srgbClr val="7030A0"/>
                </a:solidFill>
              </a:rPr>
              <a:t>and connect to </a:t>
            </a:r>
            <a:r>
              <a:rPr lang="en-US" b="1" i="1" dirty="0">
                <a:solidFill>
                  <a:srgbClr val="7030A0"/>
                </a:solidFill>
              </a:rPr>
              <a:t>C</a:t>
            </a:r>
            <a:r>
              <a:rPr lang="en-US" b="1" baseline="-25000" dirty="0">
                <a:solidFill>
                  <a:srgbClr val="7030A0"/>
                </a:solidFill>
              </a:rPr>
              <a:t>1</a:t>
            </a:r>
            <a:r>
              <a:rPr lang="en-US" b="1" dirty="0">
                <a:solidFill>
                  <a:srgbClr val="7030A0"/>
                </a:solidFill>
              </a:rPr>
              <a:t> and </a:t>
            </a:r>
            <a:r>
              <a:rPr lang="en-US" b="1" i="1" dirty="0">
                <a:solidFill>
                  <a:srgbClr val="7030A0"/>
                </a:solidFill>
              </a:rPr>
              <a:t>C</a:t>
            </a:r>
            <a:r>
              <a:rPr lang="en-US" b="1" baseline="-25000" dirty="0">
                <a:solidFill>
                  <a:srgbClr val="7030A0"/>
                </a:solidFill>
              </a:rPr>
              <a:t>2</a:t>
            </a:r>
            <a:r>
              <a:rPr lang="en-US" b="1" dirty="0">
                <a:solidFill>
                  <a:srgbClr val="7030A0"/>
                </a:solidFill>
              </a:rPr>
              <a:t> by an edge. Set age of </a:t>
            </a:r>
            <a:r>
              <a:rPr lang="en-US" b="1" i="1" dirty="0">
                <a:solidFill>
                  <a:srgbClr val="7030A0"/>
                </a:solidFill>
              </a:rPr>
              <a:t>C </a:t>
            </a:r>
            <a:r>
              <a:rPr lang="en-US" b="1" dirty="0">
                <a:solidFill>
                  <a:srgbClr val="7030A0"/>
                </a:solidFill>
              </a:rPr>
              <a:t>as</a:t>
            </a:r>
            <a:r>
              <a:rPr lang="en-US" b="1" i="1" dirty="0">
                <a:solidFill>
                  <a:srgbClr val="7030A0"/>
                </a:solidFill>
              </a:rPr>
              <a:t> </a:t>
            </a:r>
            <a:r>
              <a:rPr lang="en-US" b="1" i="1" dirty="0" err="1">
                <a:solidFill>
                  <a:srgbClr val="7030A0"/>
                </a:solidFill>
              </a:rPr>
              <a:t>D</a:t>
            </a:r>
            <a:r>
              <a:rPr lang="en-US" b="1" baseline="-25000" dirty="0" err="1">
                <a:solidFill>
                  <a:srgbClr val="7030A0"/>
                </a:solidFill>
              </a:rPr>
              <a:t>avg</a:t>
            </a:r>
            <a:r>
              <a:rPr lang="en-US" b="1" dirty="0">
                <a:solidFill>
                  <a:srgbClr val="7030A0"/>
                </a:solidFill>
              </a:rPr>
              <a:t>(</a:t>
            </a:r>
            <a:r>
              <a:rPr lang="en-US" b="1" i="1" dirty="0">
                <a:solidFill>
                  <a:srgbClr val="7030A0"/>
                </a:solidFill>
              </a:rPr>
              <a:t>C</a:t>
            </a:r>
            <a:r>
              <a:rPr lang="en-US" b="1" baseline="-25000" dirty="0">
                <a:solidFill>
                  <a:srgbClr val="7030A0"/>
                </a:solidFill>
              </a:rPr>
              <a:t>1</a:t>
            </a:r>
            <a:r>
              <a:rPr lang="en-US" b="1" dirty="0">
                <a:solidFill>
                  <a:srgbClr val="7030A0"/>
                </a:solidFill>
              </a:rPr>
              <a:t>, </a:t>
            </a:r>
            <a:r>
              <a:rPr lang="en-US" b="1" i="1" dirty="0">
                <a:solidFill>
                  <a:srgbClr val="7030A0"/>
                </a:solidFill>
              </a:rPr>
              <a:t>C</a:t>
            </a:r>
            <a:r>
              <a:rPr lang="en-US" b="1" baseline="-25000" dirty="0">
                <a:solidFill>
                  <a:srgbClr val="7030A0"/>
                </a:solidFill>
              </a:rPr>
              <a:t>2</a:t>
            </a:r>
            <a:r>
              <a:rPr lang="en-US" b="1" dirty="0">
                <a:solidFill>
                  <a:srgbClr val="7030A0"/>
                </a:solidFill>
              </a:rPr>
              <a:t>)/2.</a:t>
            </a:r>
          </a:p>
          <a:p>
            <a:pPr marL="457200" indent="-457200">
              <a:buFont typeface="+mj-lt"/>
              <a:buAutoNum type="arabicPeriod" startAt="3"/>
            </a:pPr>
            <a:endParaRPr lang="en-US" b="1" dirty="0">
              <a:solidFill>
                <a:srgbClr val="7030A0"/>
              </a:solidFill>
            </a:endParaRPr>
          </a:p>
          <a:p>
            <a:pPr marL="457200" indent="-457200">
              <a:buFont typeface="+mj-lt"/>
              <a:buAutoNum type="arabicPeriod" startAt="3"/>
            </a:pPr>
            <a:r>
              <a:rPr lang="en-US" b="1" dirty="0">
                <a:solidFill>
                  <a:srgbClr val="7030A0"/>
                </a:solidFill>
              </a:rPr>
              <a:t>Update the distance matrix by computing the average distance between each pair of clusters.</a:t>
            </a:r>
          </a:p>
          <a:p>
            <a:pPr marL="457200" indent="-457200">
              <a:buFont typeface="+mj-lt"/>
              <a:buAutoNum type="arabicPeriod" startAt="3"/>
            </a:pPr>
            <a:endParaRPr lang="en-US" b="1" dirty="0">
              <a:solidFill>
                <a:srgbClr val="7030A0"/>
              </a:solidFill>
            </a:endParaRPr>
          </a:p>
          <a:p>
            <a:pPr marL="457200" indent="-457200">
              <a:buFont typeface="+mj-lt"/>
              <a:buAutoNum type="arabicPeriod" startAt="3"/>
            </a:pPr>
            <a:r>
              <a:rPr lang="en-US" b="1" dirty="0">
                <a:solidFill>
                  <a:srgbClr val="7030A0"/>
                </a:solidFill>
              </a:rPr>
              <a:t>Iterate until a single cluster contains all species.</a:t>
            </a:r>
          </a:p>
          <a:p>
            <a:pPr marL="457200" indent="-457200">
              <a:buFont typeface="+mj-lt"/>
              <a:buAutoNum type="arabicPeriod" startAt="3"/>
            </a:pPr>
            <a:endParaRPr lang="en-US" b="1" dirty="0">
              <a:solidFill>
                <a:srgbClr val="7030A0"/>
              </a:solidFill>
            </a:endParaRPr>
          </a:p>
        </p:txBody>
      </p:sp>
      <p:sp>
        <p:nvSpPr>
          <p:cNvPr id="7" name="1 Título"/>
          <p:cNvSpPr>
            <a:spLocks noGrp="1"/>
          </p:cNvSpPr>
          <p:nvPr>
            <p:ph type="title"/>
          </p:nvPr>
        </p:nvSpPr>
        <p:spPr>
          <a:xfrm>
            <a:off x="626639" y="0"/>
            <a:ext cx="10972800" cy="759634"/>
          </a:xfrm>
        </p:spPr>
        <p:txBody>
          <a:bodyPr/>
          <a:lstStyle/>
          <a:p>
            <a:r>
              <a:rPr lang="en-US" sz="4800" dirty="0"/>
              <a:t>UPGMA: A Clustering Heuristic</a:t>
            </a:r>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69</a:t>
            </a:fld>
            <a:endParaRPr lang="ca-ES" dirty="0"/>
          </a:p>
        </p:txBody>
      </p:sp>
    </p:spTree>
    <p:extLst>
      <p:ext uri="{BB962C8B-B14F-4D97-AF65-F5344CB8AC3E}">
        <p14:creationId xmlns:p14="http://schemas.microsoft.com/office/powerpoint/2010/main" val="274925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584200" y="0"/>
            <a:ext cx="10972800" cy="908050"/>
          </a:xfrm>
        </p:spPr>
        <p:txBody>
          <a:bodyPr/>
          <a:lstStyle/>
          <a:p>
            <a:r>
              <a:rPr lang="en-US" dirty="0"/>
              <a:t>Trees</a:t>
            </a:r>
          </a:p>
        </p:txBody>
      </p:sp>
      <p:sp>
        <p:nvSpPr>
          <p:cNvPr id="6" name="5 CuadroTexto"/>
          <p:cNvSpPr txBox="1"/>
          <p:nvPr/>
        </p:nvSpPr>
        <p:spPr>
          <a:xfrm>
            <a:off x="464533" y="6074679"/>
            <a:ext cx="11245386" cy="430887"/>
          </a:xfrm>
          <a:prstGeom prst="rect">
            <a:avLst/>
          </a:prstGeom>
          <a:solidFill>
            <a:schemeClr val="accent1">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r>
              <a:rPr lang="en-US" sz="2200" b="1" dirty="0">
                <a:latin typeface="+mj-lt"/>
              </a:rPr>
              <a:t>Rooted tree</a:t>
            </a:r>
            <a:r>
              <a:rPr lang="en-US" sz="2200" dirty="0">
                <a:latin typeface="+mj-lt"/>
              </a:rPr>
              <a:t>: one node is designated as the </a:t>
            </a:r>
            <a:r>
              <a:rPr lang="en-US" sz="2200" b="1" dirty="0">
                <a:solidFill>
                  <a:srgbClr val="00B050"/>
                </a:solidFill>
                <a:latin typeface="+mj-lt"/>
              </a:rPr>
              <a:t>root</a:t>
            </a:r>
            <a:r>
              <a:rPr lang="en-US" sz="2200" dirty="0">
                <a:latin typeface="+mj-lt"/>
              </a:rPr>
              <a:t> (most recent common ancestor)</a:t>
            </a:r>
          </a:p>
        </p:txBody>
      </p:sp>
      <p:pic>
        <p:nvPicPr>
          <p:cNvPr id="5124" name="Picture 4" descr="http://bioinformaticsalgorithms.com/images/Evolution/rooted_tree_t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566" y="1195916"/>
            <a:ext cx="8049923" cy="3702966"/>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38238" y="4924158"/>
            <a:ext cx="11297976" cy="1477328"/>
          </a:xfrm>
          <a:prstGeom prst="rect">
            <a:avLst/>
          </a:prstGeom>
        </p:spPr>
        <p:txBody>
          <a:bodyPr wrap="square">
            <a:spAutoFit/>
          </a:bodyPr>
          <a:lstStyle/>
          <a:p>
            <a:pPr algn="just"/>
            <a:r>
              <a:rPr lang="en-US" dirty="0"/>
              <a:t>A rooted tree, with the root (representing an ancestor of all species in the tree) indicated in green at the top of the tree. The presence of the root implies an orientation of edges in the tree away from the root such that time flows downward from the root to the leaves in the sense that each edge of the tree connects an older species to a more recent species.</a:t>
            </a:r>
          </a:p>
          <a:p>
            <a:pPr algn="just"/>
            <a:endParaRPr lang="en-US" dirty="0"/>
          </a:p>
        </p:txBody>
      </p:sp>
      <p:sp>
        <p:nvSpPr>
          <p:cNvPr id="7"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7</a:t>
            </a:fld>
            <a:endParaRPr lang="ca-ES" dirty="0"/>
          </a:p>
        </p:txBody>
      </p:sp>
    </p:spTree>
    <p:extLst>
      <p:ext uri="{BB962C8B-B14F-4D97-AF65-F5344CB8AC3E}">
        <p14:creationId xmlns:p14="http://schemas.microsoft.com/office/powerpoint/2010/main" val="1270140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8382" y="0"/>
            <a:ext cx="11330899" cy="759634"/>
          </a:xfrm>
        </p:spPr>
        <p:txBody>
          <a:bodyPr/>
          <a:lstStyle/>
          <a:p>
            <a:r>
              <a:rPr lang="en-US" sz="4800" dirty="0"/>
              <a:t>UPGMA Doesn’t “Fit” a Tree to a Matrix</a:t>
            </a:r>
          </a:p>
        </p:txBody>
      </p:sp>
      <p:grpSp>
        <p:nvGrpSpPr>
          <p:cNvPr id="3" name="2 Grupo"/>
          <p:cNvGrpSpPr/>
          <p:nvPr/>
        </p:nvGrpSpPr>
        <p:grpSpPr>
          <a:xfrm>
            <a:off x="5550861" y="1886098"/>
            <a:ext cx="4970593" cy="3049998"/>
            <a:chOff x="5550861" y="1886098"/>
            <a:chExt cx="4970593" cy="3049998"/>
          </a:xfrm>
        </p:grpSpPr>
        <p:sp>
          <p:nvSpPr>
            <p:cNvPr id="28" name="27 Elipse"/>
            <p:cNvSpPr/>
            <p:nvPr/>
          </p:nvSpPr>
          <p:spPr>
            <a:xfrm>
              <a:off x="5550861" y="4563746"/>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960556" y="4577951"/>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43" name="42 CuadroTexto"/>
            <p:cNvSpPr txBox="1"/>
            <p:nvPr/>
          </p:nvSpPr>
          <p:spPr>
            <a:xfrm>
              <a:off x="5972886" y="4563805"/>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358003" y="4566764"/>
              <a:ext cx="300082" cy="369332"/>
            </a:xfrm>
            <a:prstGeom prst="rect">
              <a:avLst/>
            </a:prstGeom>
            <a:noFill/>
          </p:spPr>
          <p:txBody>
            <a:bodyPr wrap="none" rtlCol="0">
              <a:spAutoFit/>
            </a:bodyPr>
            <a:lstStyle/>
            <a:p>
              <a:r>
                <a:rPr lang="en-US" b="1" dirty="0"/>
                <a:t>0</a:t>
              </a:r>
            </a:p>
          </p:txBody>
        </p:sp>
        <p:sp>
          <p:nvSpPr>
            <p:cNvPr id="20" name="19 Elipse"/>
            <p:cNvSpPr/>
            <p:nvPr/>
          </p:nvSpPr>
          <p:spPr>
            <a:xfrm>
              <a:off x="6314171" y="3004666"/>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24" name="23 Conector recto"/>
            <p:cNvCxnSpPr>
              <a:stCxn id="28" idx="7"/>
              <a:endCxn id="20" idx="3"/>
            </p:cNvCxnSpPr>
            <p:nvPr/>
          </p:nvCxnSpPr>
          <p:spPr>
            <a:xfrm flipV="1">
              <a:off x="5791012" y="3254823"/>
              <a:ext cx="564362" cy="13518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24 Conector recto"/>
            <p:cNvCxnSpPr>
              <a:endCxn id="20" idx="5"/>
            </p:cNvCxnSpPr>
            <p:nvPr/>
          </p:nvCxnSpPr>
          <p:spPr>
            <a:xfrm flipH="1" flipV="1">
              <a:off x="6554322" y="3254823"/>
              <a:ext cx="522269" cy="13914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383558" y="4577951"/>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0" name="29 Elipse"/>
            <p:cNvSpPr/>
            <p:nvPr/>
          </p:nvSpPr>
          <p:spPr>
            <a:xfrm>
              <a:off x="9797547" y="4578516"/>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31" name="30 CuadroTexto"/>
            <p:cNvSpPr txBox="1"/>
            <p:nvPr/>
          </p:nvSpPr>
          <p:spPr>
            <a:xfrm>
              <a:off x="8794080" y="456676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10221372" y="4563746"/>
              <a:ext cx="300082" cy="369332"/>
            </a:xfrm>
            <a:prstGeom prst="rect">
              <a:avLst/>
            </a:prstGeom>
            <a:noFill/>
          </p:spPr>
          <p:txBody>
            <a:bodyPr wrap="none" rtlCol="0">
              <a:spAutoFit/>
            </a:bodyPr>
            <a:lstStyle/>
            <a:p>
              <a:r>
                <a:rPr lang="en-US" b="1" dirty="0"/>
                <a:t>0</a:t>
              </a:r>
            </a:p>
          </p:txBody>
        </p:sp>
        <p:sp>
          <p:nvSpPr>
            <p:cNvPr id="36" name="35 Elipse"/>
            <p:cNvSpPr/>
            <p:nvPr/>
          </p:nvSpPr>
          <p:spPr>
            <a:xfrm>
              <a:off x="9147447" y="3312424"/>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37" name="36 Conector recto"/>
            <p:cNvCxnSpPr>
              <a:stCxn id="27" idx="7"/>
              <a:endCxn id="36" idx="3"/>
            </p:cNvCxnSpPr>
            <p:nvPr/>
          </p:nvCxnSpPr>
          <p:spPr>
            <a:xfrm flipV="1">
              <a:off x="8623709" y="3562581"/>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a:endCxn id="36" idx="5"/>
            </p:cNvCxnSpPr>
            <p:nvPr/>
          </p:nvCxnSpPr>
          <p:spPr>
            <a:xfrm flipH="1" flipV="1">
              <a:off x="9387598" y="3562581"/>
              <a:ext cx="550627" cy="10837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38 CuadroTexto"/>
            <p:cNvSpPr txBox="1"/>
            <p:nvPr/>
          </p:nvSpPr>
          <p:spPr>
            <a:xfrm>
              <a:off x="9480579" y="3274296"/>
              <a:ext cx="300082" cy="369332"/>
            </a:xfrm>
            <a:prstGeom prst="rect">
              <a:avLst/>
            </a:prstGeom>
            <a:noFill/>
          </p:spPr>
          <p:txBody>
            <a:bodyPr wrap="none" rtlCol="0">
              <a:spAutoFit/>
            </a:bodyPr>
            <a:lstStyle/>
            <a:p>
              <a:r>
                <a:rPr lang="en-US" b="1" dirty="0"/>
                <a:t>1</a:t>
              </a:r>
            </a:p>
          </p:txBody>
        </p:sp>
        <p:sp>
          <p:nvSpPr>
            <p:cNvPr id="40" name="39 CuadroTexto"/>
            <p:cNvSpPr txBox="1"/>
            <p:nvPr/>
          </p:nvSpPr>
          <p:spPr>
            <a:xfrm>
              <a:off x="9695833" y="3843629"/>
              <a:ext cx="300082" cy="369332"/>
            </a:xfrm>
            <a:prstGeom prst="rect">
              <a:avLst/>
            </a:prstGeom>
            <a:noFill/>
          </p:spPr>
          <p:txBody>
            <a:bodyPr wrap="none" rtlCol="0">
              <a:spAutoFit/>
            </a:bodyPr>
            <a:lstStyle/>
            <a:p>
              <a:r>
                <a:rPr lang="en-US" dirty="0"/>
                <a:t>1</a:t>
              </a:r>
            </a:p>
          </p:txBody>
        </p:sp>
        <p:sp>
          <p:nvSpPr>
            <p:cNvPr id="41" name="40 CuadroTexto"/>
            <p:cNvSpPr txBox="1"/>
            <p:nvPr/>
          </p:nvSpPr>
          <p:spPr>
            <a:xfrm>
              <a:off x="8479329" y="3846531"/>
              <a:ext cx="300082" cy="369332"/>
            </a:xfrm>
            <a:prstGeom prst="rect">
              <a:avLst/>
            </a:prstGeom>
            <a:noFill/>
          </p:spPr>
          <p:txBody>
            <a:bodyPr wrap="none" rtlCol="0">
              <a:spAutoFit/>
            </a:bodyPr>
            <a:lstStyle/>
            <a:p>
              <a:r>
                <a:rPr lang="en-US" dirty="0"/>
                <a:t>1</a:t>
              </a:r>
            </a:p>
          </p:txBody>
        </p:sp>
        <p:sp>
          <p:nvSpPr>
            <p:cNvPr id="44" name="43 CuadroTexto"/>
            <p:cNvSpPr txBox="1"/>
            <p:nvPr/>
          </p:nvSpPr>
          <p:spPr>
            <a:xfrm>
              <a:off x="6642895" y="2991027"/>
              <a:ext cx="473206" cy="369332"/>
            </a:xfrm>
            <a:prstGeom prst="rect">
              <a:avLst/>
            </a:prstGeom>
            <a:noFill/>
          </p:spPr>
          <p:txBody>
            <a:bodyPr wrap="none" rtlCol="0">
              <a:spAutoFit/>
            </a:bodyPr>
            <a:lstStyle/>
            <a:p>
              <a:r>
                <a:rPr lang="en-US" b="1" dirty="0"/>
                <a:t>1.5</a:t>
              </a:r>
            </a:p>
          </p:txBody>
        </p:sp>
        <p:sp>
          <p:nvSpPr>
            <p:cNvPr id="33" name="32 Elipse"/>
            <p:cNvSpPr/>
            <p:nvPr/>
          </p:nvSpPr>
          <p:spPr>
            <a:xfrm>
              <a:off x="7416125" y="2005273"/>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4" name="33 CuadroTexto"/>
            <p:cNvSpPr txBox="1"/>
            <p:nvPr/>
          </p:nvSpPr>
          <p:spPr>
            <a:xfrm>
              <a:off x="5559658" y="3658963"/>
              <a:ext cx="473206" cy="369332"/>
            </a:xfrm>
            <a:prstGeom prst="rect">
              <a:avLst/>
            </a:prstGeom>
            <a:noFill/>
          </p:spPr>
          <p:txBody>
            <a:bodyPr wrap="none" rtlCol="0">
              <a:spAutoFit/>
            </a:bodyPr>
            <a:lstStyle/>
            <a:p>
              <a:r>
                <a:rPr lang="en-US" dirty="0"/>
                <a:t>1.5</a:t>
              </a:r>
            </a:p>
          </p:txBody>
        </p:sp>
        <p:sp>
          <p:nvSpPr>
            <p:cNvPr id="46" name="45 CuadroTexto"/>
            <p:cNvSpPr txBox="1"/>
            <p:nvPr/>
          </p:nvSpPr>
          <p:spPr>
            <a:xfrm>
              <a:off x="6857572" y="3662878"/>
              <a:ext cx="473206" cy="369332"/>
            </a:xfrm>
            <a:prstGeom prst="rect">
              <a:avLst/>
            </a:prstGeom>
            <a:noFill/>
          </p:spPr>
          <p:txBody>
            <a:bodyPr wrap="none" rtlCol="0">
              <a:spAutoFit/>
            </a:bodyPr>
            <a:lstStyle/>
            <a:p>
              <a:r>
                <a:rPr lang="en-US" dirty="0"/>
                <a:t>1.5</a:t>
              </a:r>
            </a:p>
          </p:txBody>
        </p:sp>
        <p:cxnSp>
          <p:nvCxnSpPr>
            <p:cNvPr id="47" name="46 Conector recto"/>
            <p:cNvCxnSpPr>
              <a:endCxn id="33" idx="3"/>
            </p:cNvCxnSpPr>
            <p:nvPr/>
          </p:nvCxnSpPr>
          <p:spPr>
            <a:xfrm flipV="1">
              <a:off x="6554322" y="2255430"/>
              <a:ext cx="903006" cy="8107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47 Conector recto"/>
            <p:cNvCxnSpPr>
              <a:stCxn id="33" idx="5"/>
              <a:endCxn id="36" idx="1"/>
            </p:cNvCxnSpPr>
            <p:nvPr/>
          </p:nvCxnSpPr>
          <p:spPr>
            <a:xfrm>
              <a:off x="7656276" y="2255430"/>
              <a:ext cx="1532374" cy="1099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7699823" y="1886098"/>
              <a:ext cx="300082" cy="369332"/>
            </a:xfrm>
            <a:prstGeom prst="rect">
              <a:avLst/>
            </a:prstGeom>
            <a:noFill/>
          </p:spPr>
          <p:txBody>
            <a:bodyPr wrap="none" rtlCol="0">
              <a:spAutoFit/>
            </a:bodyPr>
            <a:lstStyle/>
            <a:p>
              <a:r>
                <a:rPr lang="en-US" b="1" dirty="0"/>
                <a:t>2</a:t>
              </a:r>
            </a:p>
          </p:txBody>
        </p:sp>
        <p:sp>
          <p:nvSpPr>
            <p:cNvPr id="50" name="49 CuadroTexto"/>
            <p:cNvSpPr txBox="1"/>
            <p:nvPr/>
          </p:nvSpPr>
          <p:spPr>
            <a:xfrm>
              <a:off x="6521820" y="2317294"/>
              <a:ext cx="473206" cy="369332"/>
            </a:xfrm>
            <a:prstGeom prst="rect">
              <a:avLst/>
            </a:prstGeom>
            <a:noFill/>
          </p:spPr>
          <p:txBody>
            <a:bodyPr wrap="none" rtlCol="0">
              <a:spAutoFit/>
            </a:bodyPr>
            <a:lstStyle/>
            <a:p>
              <a:r>
                <a:rPr lang="en-US" dirty="0"/>
                <a:t>0.5</a:t>
              </a:r>
            </a:p>
          </p:txBody>
        </p:sp>
        <p:sp>
          <p:nvSpPr>
            <p:cNvPr id="51" name="50 CuadroTexto"/>
            <p:cNvSpPr txBox="1"/>
            <p:nvPr/>
          </p:nvSpPr>
          <p:spPr>
            <a:xfrm>
              <a:off x="8338084" y="2347526"/>
              <a:ext cx="300082" cy="369332"/>
            </a:xfrm>
            <a:prstGeom prst="rect">
              <a:avLst/>
            </a:prstGeom>
            <a:noFill/>
          </p:spPr>
          <p:txBody>
            <a:bodyPr wrap="none" rtlCol="0">
              <a:spAutoFit/>
            </a:bodyPr>
            <a:lstStyle/>
            <a:p>
              <a:r>
                <a:rPr lang="en-US" dirty="0"/>
                <a:t>1</a:t>
              </a:r>
            </a:p>
          </p:txBody>
        </p:sp>
      </p:grpSp>
      <p:graphicFrame>
        <p:nvGraphicFramePr>
          <p:cNvPr id="35" name="5 Marcador de contenido"/>
          <p:cNvGraphicFramePr>
            <a:graphicFrameLocks noGrp="1"/>
          </p:cNvGraphicFramePr>
          <p:nvPr>
            <p:ph idx="1"/>
          </p:nvPr>
        </p:nvGraphicFramePr>
        <p:xfrm>
          <a:off x="1738315" y="2655552"/>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t>l</a:t>
                      </a:r>
                    </a:p>
                  </a:txBody>
                  <a:tcPr/>
                </a:tc>
                <a:extLst>
                  <a:ext uri="{0D108BD9-81ED-4DB2-BD59-A6C34878D82A}">
                    <a16:rowId xmlns:a16="http://schemas.microsoft.com/office/drawing/2014/main" val="10000"/>
                  </a:ext>
                </a:extLst>
              </a:tr>
              <a:tr h="370840">
                <a:tc>
                  <a:txBody>
                    <a:bodyPr/>
                    <a:lstStyle/>
                    <a:p>
                      <a:r>
                        <a:rPr lang="en-US" sz="2400" b="1" i="1" dirty="0" err="1"/>
                        <a:t>i</a:t>
                      </a:r>
                      <a:endParaRPr lang="en-US" sz="2400" b="1" i="1" dirty="0"/>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0" dirty="0">
                          <a:solidFill>
                            <a:schemeClr val="tx1"/>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4" name="Rectangle 3"/>
          <p:cNvSpPr/>
          <p:nvPr/>
        </p:nvSpPr>
        <p:spPr>
          <a:xfrm>
            <a:off x="721813" y="5713511"/>
            <a:ext cx="11102309" cy="707886"/>
          </a:xfrm>
          <a:prstGeom prst="rect">
            <a:avLst/>
          </a:prstGeom>
        </p:spPr>
        <p:txBody>
          <a:bodyPr wrap="square">
            <a:spAutoFit/>
          </a:bodyPr>
          <a:lstStyle/>
          <a:p>
            <a:pPr lvl="0"/>
            <a:r>
              <a:rPr lang="en-US" sz="2000" dirty="0">
                <a:solidFill>
                  <a:prstClr val="black"/>
                </a:solidFill>
                <a:latin typeface="+mj-lt"/>
              </a:rPr>
              <a:t>The goal of UPGMA is not to fit a distance matrix, but to provide a reliable method that always can construct an </a:t>
            </a:r>
            <a:r>
              <a:rPr lang="en-US" sz="2000" dirty="0" err="1">
                <a:solidFill>
                  <a:prstClr val="black"/>
                </a:solidFill>
                <a:latin typeface="+mj-lt"/>
              </a:rPr>
              <a:t>ultrametric</a:t>
            </a:r>
            <a:r>
              <a:rPr lang="en-US" sz="2000" dirty="0">
                <a:solidFill>
                  <a:prstClr val="black"/>
                </a:solidFill>
                <a:latin typeface="+mj-lt"/>
              </a:rPr>
              <a:t> tree, regardless of what the input data is.</a:t>
            </a:r>
          </a:p>
        </p:txBody>
      </p:sp>
      <p:sp>
        <p:nvSpPr>
          <p:cNvPr id="42"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70</a:t>
            </a:fld>
            <a:endParaRPr lang="ca-ES" dirty="0"/>
          </a:p>
        </p:txBody>
      </p:sp>
    </p:spTree>
    <p:extLst>
      <p:ext uri="{BB962C8B-B14F-4D97-AF65-F5344CB8AC3E}">
        <p14:creationId xmlns:p14="http://schemas.microsoft.com/office/powerpoint/2010/main" val="4002778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8382" y="0"/>
            <a:ext cx="11330899" cy="759634"/>
          </a:xfrm>
        </p:spPr>
        <p:txBody>
          <a:bodyPr/>
          <a:lstStyle/>
          <a:p>
            <a:r>
              <a:rPr lang="en-US" sz="4800" dirty="0"/>
              <a:t>UPGMA Doesn’t “Fit” a Tree to a Matrix</a:t>
            </a:r>
          </a:p>
        </p:txBody>
      </p:sp>
      <p:grpSp>
        <p:nvGrpSpPr>
          <p:cNvPr id="3" name="2 Grupo"/>
          <p:cNvGrpSpPr/>
          <p:nvPr/>
        </p:nvGrpSpPr>
        <p:grpSpPr>
          <a:xfrm>
            <a:off x="5550861" y="1886098"/>
            <a:ext cx="4970593" cy="3049998"/>
            <a:chOff x="5550861" y="1886098"/>
            <a:chExt cx="4970593" cy="3049998"/>
          </a:xfrm>
        </p:grpSpPr>
        <p:sp>
          <p:nvSpPr>
            <p:cNvPr id="28" name="27 Elipse"/>
            <p:cNvSpPr/>
            <p:nvPr/>
          </p:nvSpPr>
          <p:spPr>
            <a:xfrm>
              <a:off x="5550861" y="4563746"/>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i</a:t>
              </a:r>
              <a:endParaRPr lang="en-US" b="1" i="1" dirty="0"/>
            </a:p>
          </p:txBody>
        </p:sp>
        <p:sp>
          <p:nvSpPr>
            <p:cNvPr id="29" name="28 Elipse"/>
            <p:cNvSpPr/>
            <p:nvPr/>
          </p:nvSpPr>
          <p:spPr>
            <a:xfrm>
              <a:off x="6960556" y="4577951"/>
              <a:ext cx="281354" cy="2930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j</a:t>
              </a:r>
            </a:p>
          </p:txBody>
        </p:sp>
        <p:sp>
          <p:nvSpPr>
            <p:cNvPr id="43" name="42 CuadroTexto"/>
            <p:cNvSpPr txBox="1"/>
            <p:nvPr/>
          </p:nvSpPr>
          <p:spPr>
            <a:xfrm>
              <a:off x="5972886" y="4563805"/>
              <a:ext cx="300082" cy="369332"/>
            </a:xfrm>
            <a:prstGeom prst="rect">
              <a:avLst/>
            </a:prstGeom>
            <a:noFill/>
          </p:spPr>
          <p:txBody>
            <a:bodyPr wrap="none" rtlCol="0">
              <a:spAutoFit/>
            </a:bodyPr>
            <a:lstStyle/>
            <a:p>
              <a:r>
                <a:rPr lang="en-US" b="1" dirty="0"/>
                <a:t>0</a:t>
              </a:r>
            </a:p>
          </p:txBody>
        </p:sp>
        <p:sp>
          <p:nvSpPr>
            <p:cNvPr id="45" name="44 CuadroTexto"/>
            <p:cNvSpPr txBox="1"/>
            <p:nvPr/>
          </p:nvSpPr>
          <p:spPr>
            <a:xfrm>
              <a:off x="7358003" y="4566764"/>
              <a:ext cx="300082" cy="369332"/>
            </a:xfrm>
            <a:prstGeom prst="rect">
              <a:avLst/>
            </a:prstGeom>
            <a:noFill/>
          </p:spPr>
          <p:txBody>
            <a:bodyPr wrap="none" rtlCol="0">
              <a:spAutoFit/>
            </a:bodyPr>
            <a:lstStyle/>
            <a:p>
              <a:r>
                <a:rPr lang="en-US" b="1" dirty="0"/>
                <a:t>0</a:t>
              </a:r>
            </a:p>
          </p:txBody>
        </p:sp>
        <p:sp>
          <p:nvSpPr>
            <p:cNvPr id="20" name="19 Elipse"/>
            <p:cNvSpPr/>
            <p:nvPr/>
          </p:nvSpPr>
          <p:spPr>
            <a:xfrm>
              <a:off x="6314171" y="3004666"/>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24" name="23 Conector recto"/>
            <p:cNvCxnSpPr>
              <a:stCxn id="28" idx="7"/>
              <a:endCxn id="20" idx="3"/>
            </p:cNvCxnSpPr>
            <p:nvPr/>
          </p:nvCxnSpPr>
          <p:spPr>
            <a:xfrm flipV="1">
              <a:off x="5791012" y="3254823"/>
              <a:ext cx="564362" cy="13518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endCxn id="20" idx="5"/>
            </p:cNvCxnSpPr>
            <p:nvPr/>
          </p:nvCxnSpPr>
          <p:spPr>
            <a:xfrm flipH="1" flipV="1">
              <a:off x="6554322" y="3254823"/>
              <a:ext cx="522269" cy="13914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8383558" y="4577951"/>
              <a:ext cx="281354" cy="293077"/>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k</a:t>
              </a:r>
            </a:p>
          </p:txBody>
        </p:sp>
        <p:sp>
          <p:nvSpPr>
            <p:cNvPr id="30" name="29 Elipse"/>
            <p:cNvSpPr/>
            <p:nvPr/>
          </p:nvSpPr>
          <p:spPr>
            <a:xfrm>
              <a:off x="9797547" y="4578516"/>
              <a:ext cx="281354" cy="29307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l</a:t>
              </a:r>
            </a:p>
          </p:txBody>
        </p:sp>
        <p:sp>
          <p:nvSpPr>
            <p:cNvPr id="31" name="30 CuadroTexto"/>
            <p:cNvSpPr txBox="1"/>
            <p:nvPr/>
          </p:nvSpPr>
          <p:spPr>
            <a:xfrm>
              <a:off x="8794080" y="4566764"/>
              <a:ext cx="300082" cy="369332"/>
            </a:xfrm>
            <a:prstGeom prst="rect">
              <a:avLst/>
            </a:prstGeom>
            <a:noFill/>
          </p:spPr>
          <p:txBody>
            <a:bodyPr wrap="none" rtlCol="0">
              <a:spAutoFit/>
            </a:bodyPr>
            <a:lstStyle/>
            <a:p>
              <a:r>
                <a:rPr lang="en-US" b="1" dirty="0"/>
                <a:t>0</a:t>
              </a:r>
            </a:p>
          </p:txBody>
        </p:sp>
        <p:sp>
          <p:nvSpPr>
            <p:cNvPr id="32" name="31 CuadroTexto"/>
            <p:cNvSpPr txBox="1"/>
            <p:nvPr/>
          </p:nvSpPr>
          <p:spPr>
            <a:xfrm>
              <a:off x="10221372" y="4563746"/>
              <a:ext cx="300082" cy="369332"/>
            </a:xfrm>
            <a:prstGeom prst="rect">
              <a:avLst/>
            </a:prstGeom>
            <a:noFill/>
          </p:spPr>
          <p:txBody>
            <a:bodyPr wrap="none" rtlCol="0">
              <a:spAutoFit/>
            </a:bodyPr>
            <a:lstStyle/>
            <a:p>
              <a:r>
                <a:rPr lang="en-US" b="1" dirty="0"/>
                <a:t>0</a:t>
              </a:r>
            </a:p>
          </p:txBody>
        </p:sp>
        <p:sp>
          <p:nvSpPr>
            <p:cNvPr id="36" name="35 Elipse"/>
            <p:cNvSpPr/>
            <p:nvPr/>
          </p:nvSpPr>
          <p:spPr>
            <a:xfrm>
              <a:off x="9147447" y="3312424"/>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cxnSp>
          <p:nvCxnSpPr>
            <p:cNvPr id="37" name="36 Conector recto"/>
            <p:cNvCxnSpPr>
              <a:stCxn id="27" idx="7"/>
              <a:endCxn id="36" idx="3"/>
            </p:cNvCxnSpPr>
            <p:nvPr/>
          </p:nvCxnSpPr>
          <p:spPr>
            <a:xfrm flipV="1">
              <a:off x="8623709" y="3562581"/>
              <a:ext cx="564941" cy="1058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37 Conector recto"/>
            <p:cNvCxnSpPr>
              <a:endCxn id="36" idx="5"/>
            </p:cNvCxnSpPr>
            <p:nvPr/>
          </p:nvCxnSpPr>
          <p:spPr>
            <a:xfrm flipH="1" flipV="1">
              <a:off x="9387598" y="3562581"/>
              <a:ext cx="550627" cy="10837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38 CuadroTexto"/>
            <p:cNvSpPr txBox="1"/>
            <p:nvPr/>
          </p:nvSpPr>
          <p:spPr>
            <a:xfrm>
              <a:off x="9480579" y="3274296"/>
              <a:ext cx="300082" cy="369332"/>
            </a:xfrm>
            <a:prstGeom prst="rect">
              <a:avLst/>
            </a:prstGeom>
            <a:noFill/>
          </p:spPr>
          <p:txBody>
            <a:bodyPr wrap="none" rtlCol="0">
              <a:spAutoFit/>
            </a:bodyPr>
            <a:lstStyle/>
            <a:p>
              <a:r>
                <a:rPr lang="en-US" b="1" dirty="0"/>
                <a:t>1</a:t>
              </a:r>
            </a:p>
          </p:txBody>
        </p:sp>
        <p:sp>
          <p:nvSpPr>
            <p:cNvPr id="40" name="39 CuadroTexto"/>
            <p:cNvSpPr txBox="1"/>
            <p:nvPr/>
          </p:nvSpPr>
          <p:spPr>
            <a:xfrm>
              <a:off x="9695833" y="3843629"/>
              <a:ext cx="300082" cy="369332"/>
            </a:xfrm>
            <a:prstGeom prst="rect">
              <a:avLst/>
            </a:prstGeom>
            <a:noFill/>
          </p:spPr>
          <p:txBody>
            <a:bodyPr wrap="none" rtlCol="0">
              <a:spAutoFit/>
            </a:bodyPr>
            <a:lstStyle/>
            <a:p>
              <a:r>
                <a:rPr lang="en-US" b="1" dirty="0">
                  <a:solidFill>
                    <a:srgbClr val="C00000"/>
                  </a:solidFill>
                </a:rPr>
                <a:t>1</a:t>
              </a:r>
            </a:p>
          </p:txBody>
        </p:sp>
        <p:sp>
          <p:nvSpPr>
            <p:cNvPr id="41" name="40 CuadroTexto"/>
            <p:cNvSpPr txBox="1"/>
            <p:nvPr/>
          </p:nvSpPr>
          <p:spPr>
            <a:xfrm>
              <a:off x="8479329" y="3846531"/>
              <a:ext cx="300082" cy="369332"/>
            </a:xfrm>
            <a:prstGeom prst="rect">
              <a:avLst/>
            </a:prstGeom>
            <a:noFill/>
          </p:spPr>
          <p:txBody>
            <a:bodyPr wrap="none" rtlCol="0">
              <a:spAutoFit/>
            </a:bodyPr>
            <a:lstStyle/>
            <a:p>
              <a:r>
                <a:rPr lang="en-US" dirty="0"/>
                <a:t>1</a:t>
              </a:r>
            </a:p>
          </p:txBody>
        </p:sp>
        <p:sp>
          <p:nvSpPr>
            <p:cNvPr id="44" name="43 CuadroTexto"/>
            <p:cNvSpPr txBox="1"/>
            <p:nvPr/>
          </p:nvSpPr>
          <p:spPr>
            <a:xfrm>
              <a:off x="6642895" y="2991027"/>
              <a:ext cx="473206" cy="369332"/>
            </a:xfrm>
            <a:prstGeom prst="rect">
              <a:avLst/>
            </a:prstGeom>
            <a:noFill/>
          </p:spPr>
          <p:txBody>
            <a:bodyPr wrap="none" rtlCol="0">
              <a:spAutoFit/>
            </a:bodyPr>
            <a:lstStyle/>
            <a:p>
              <a:r>
                <a:rPr lang="en-US" b="1" dirty="0"/>
                <a:t>1.5</a:t>
              </a:r>
            </a:p>
          </p:txBody>
        </p:sp>
        <p:sp>
          <p:nvSpPr>
            <p:cNvPr id="33" name="32 Elipse"/>
            <p:cNvSpPr/>
            <p:nvPr/>
          </p:nvSpPr>
          <p:spPr>
            <a:xfrm>
              <a:off x="7416125" y="2005273"/>
              <a:ext cx="281354" cy="293077"/>
            </a:xfrm>
            <a:prstGeom prst="ellipse">
              <a:avLst/>
            </a:prstGeom>
            <a:solidFill>
              <a:schemeClr val="accent1">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4" name="33 CuadroTexto"/>
            <p:cNvSpPr txBox="1"/>
            <p:nvPr/>
          </p:nvSpPr>
          <p:spPr>
            <a:xfrm>
              <a:off x="5559658" y="3658963"/>
              <a:ext cx="473206" cy="369332"/>
            </a:xfrm>
            <a:prstGeom prst="rect">
              <a:avLst/>
            </a:prstGeom>
            <a:noFill/>
          </p:spPr>
          <p:txBody>
            <a:bodyPr wrap="none" rtlCol="0">
              <a:spAutoFit/>
            </a:bodyPr>
            <a:lstStyle/>
            <a:p>
              <a:r>
                <a:rPr lang="en-US" b="1" dirty="0">
                  <a:solidFill>
                    <a:srgbClr val="C00000"/>
                  </a:solidFill>
                </a:rPr>
                <a:t>1.5</a:t>
              </a:r>
            </a:p>
          </p:txBody>
        </p:sp>
        <p:sp>
          <p:nvSpPr>
            <p:cNvPr id="46" name="45 CuadroTexto"/>
            <p:cNvSpPr txBox="1"/>
            <p:nvPr/>
          </p:nvSpPr>
          <p:spPr>
            <a:xfrm>
              <a:off x="6857572" y="3662878"/>
              <a:ext cx="473206" cy="369332"/>
            </a:xfrm>
            <a:prstGeom prst="rect">
              <a:avLst/>
            </a:prstGeom>
            <a:noFill/>
          </p:spPr>
          <p:txBody>
            <a:bodyPr wrap="none" rtlCol="0">
              <a:spAutoFit/>
            </a:bodyPr>
            <a:lstStyle/>
            <a:p>
              <a:r>
                <a:rPr lang="en-US" dirty="0"/>
                <a:t>1.5</a:t>
              </a:r>
            </a:p>
          </p:txBody>
        </p:sp>
        <p:cxnSp>
          <p:nvCxnSpPr>
            <p:cNvPr id="47" name="46 Conector recto"/>
            <p:cNvCxnSpPr>
              <a:endCxn id="33" idx="3"/>
            </p:cNvCxnSpPr>
            <p:nvPr/>
          </p:nvCxnSpPr>
          <p:spPr>
            <a:xfrm flipV="1">
              <a:off x="6554322" y="2255430"/>
              <a:ext cx="903006" cy="8107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a:stCxn id="33" idx="5"/>
              <a:endCxn id="36" idx="1"/>
            </p:cNvCxnSpPr>
            <p:nvPr/>
          </p:nvCxnSpPr>
          <p:spPr>
            <a:xfrm>
              <a:off x="7656276" y="2255430"/>
              <a:ext cx="1532374" cy="109991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7699823" y="1886098"/>
              <a:ext cx="300082" cy="369332"/>
            </a:xfrm>
            <a:prstGeom prst="rect">
              <a:avLst/>
            </a:prstGeom>
            <a:noFill/>
          </p:spPr>
          <p:txBody>
            <a:bodyPr wrap="none" rtlCol="0">
              <a:spAutoFit/>
            </a:bodyPr>
            <a:lstStyle/>
            <a:p>
              <a:r>
                <a:rPr lang="en-US" b="1" dirty="0"/>
                <a:t>2</a:t>
              </a:r>
            </a:p>
          </p:txBody>
        </p:sp>
        <p:sp>
          <p:nvSpPr>
            <p:cNvPr id="50" name="49 CuadroTexto"/>
            <p:cNvSpPr txBox="1"/>
            <p:nvPr/>
          </p:nvSpPr>
          <p:spPr>
            <a:xfrm>
              <a:off x="6521820" y="2317294"/>
              <a:ext cx="473206" cy="369332"/>
            </a:xfrm>
            <a:prstGeom prst="rect">
              <a:avLst/>
            </a:prstGeom>
            <a:noFill/>
          </p:spPr>
          <p:txBody>
            <a:bodyPr wrap="none" rtlCol="0">
              <a:spAutoFit/>
            </a:bodyPr>
            <a:lstStyle/>
            <a:p>
              <a:r>
                <a:rPr lang="en-US" b="1" dirty="0">
                  <a:solidFill>
                    <a:srgbClr val="C00000"/>
                  </a:solidFill>
                </a:rPr>
                <a:t>0.5</a:t>
              </a:r>
            </a:p>
          </p:txBody>
        </p:sp>
        <p:sp>
          <p:nvSpPr>
            <p:cNvPr id="51" name="50 CuadroTexto"/>
            <p:cNvSpPr txBox="1"/>
            <p:nvPr/>
          </p:nvSpPr>
          <p:spPr>
            <a:xfrm>
              <a:off x="8338084" y="2347526"/>
              <a:ext cx="300082" cy="369332"/>
            </a:xfrm>
            <a:prstGeom prst="rect">
              <a:avLst/>
            </a:prstGeom>
            <a:noFill/>
          </p:spPr>
          <p:txBody>
            <a:bodyPr wrap="none" rtlCol="0">
              <a:spAutoFit/>
            </a:bodyPr>
            <a:lstStyle/>
            <a:p>
              <a:r>
                <a:rPr lang="en-US" b="1" dirty="0">
                  <a:solidFill>
                    <a:srgbClr val="C00000"/>
                  </a:solidFill>
                </a:rPr>
                <a:t>1</a:t>
              </a:r>
            </a:p>
          </p:txBody>
        </p:sp>
      </p:grpSp>
      <p:graphicFrame>
        <p:nvGraphicFramePr>
          <p:cNvPr id="35" name="5 Marcador de contenido"/>
          <p:cNvGraphicFramePr>
            <a:graphicFrameLocks noGrp="1"/>
          </p:cNvGraphicFramePr>
          <p:nvPr>
            <p:ph idx="1"/>
          </p:nvPr>
        </p:nvGraphicFramePr>
        <p:xfrm>
          <a:off x="1738315" y="2655552"/>
          <a:ext cx="1939390" cy="2286000"/>
        </p:xfrm>
        <a:graphic>
          <a:graphicData uri="http://schemas.openxmlformats.org/drawingml/2006/table">
            <a:tbl>
              <a:tblPr firstRow="1" bandRow="1">
                <a:tableStyleId>{2D5ABB26-0587-4C30-8999-92F81FD0307C}</a:tableStyleId>
              </a:tblPr>
              <a:tblGrid>
                <a:gridCol w="404161">
                  <a:extLst>
                    <a:ext uri="{9D8B030D-6E8A-4147-A177-3AD203B41FA5}">
                      <a16:colId xmlns:a16="http://schemas.microsoft.com/office/drawing/2014/main" val="20000"/>
                    </a:ext>
                  </a:extLst>
                </a:gridCol>
                <a:gridCol w="375385">
                  <a:extLst>
                    <a:ext uri="{9D8B030D-6E8A-4147-A177-3AD203B41FA5}">
                      <a16:colId xmlns:a16="http://schemas.microsoft.com/office/drawing/2014/main" val="20001"/>
                    </a:ext>
                  </a:extLst>
                </a:gridCol>
                <a:gridCol w="375385">
                  <a:extLst>
                    <a:ext uri="{9D8B030D-6E8A-4147-A177-3AD203B41FA5}">
                      <a16:colId xmlns:a16="http://schemas.microsoft.com/office/drawing/2014/main" val="20002"/>
                    </a:ext>
                  </a:extLst>
                </a:gridCol>
                <a:gridCol w="385011">
                  <a:extLst>
                    <a:ext uri="{9D8B030D-6E8A-4147-A177-3AD203B41FA5}">
                      <a16:colId xmlns:a16="http://schemas.microsoft.com/office/drawing/2014/main" val="20003"/>
                    </a:ext>
                  </a:extLst>
                </a:gridCol>
                <a:gridCol w="399448">
                  <a:extLst>
                    <a:ext uri="{9D8B030D-6E8A-4147-A177-3AD203B41FA5}">
                      <a16:colId xmlns:a16="http://schemas.microsoft.com/office/drawing/2014/main" val="20004"/>
                    </a:ext>
                  </a:extLst>
                </a:gridCol>
              </a:tblGrid>
              <a:tr h="370840">
                <a:tc>
                  <a:txBody>
                    <a:bodyPr/>
                    <a:lstStyle/>
                    <a:p>
                      <a:endParaRPr lang="en-US" sz="2400" i="1" dirty="0"/>
                    </a:p>
                  </a:txBody>
                  <a:tcPr/>
                </a:tc>
                <a:tc>
                  <a:txBody>
                    <a:bodyPr/>
                    <a:lstStyle/>
                    <a:p>
                      <a:r>
                        <a:rPr lang="en-US" sz="2400" b="1" i="1" dirty="0" err="1"/>
                        <a:t>i</a:t>
                      </a:r>
                      <a:endParaRPr lang="en-US" sz="2400" b="1" i="1" dirty="0"/>
                    </a:p>
                  </a:txBody>
                  <a:tcPr/>
                </a:tc>
                <a:tc>
                  <a:txBody>
                    <a:bodyPr/>
                    <a:lstStyle/>
                    <a:p>
                      <a:r>
                        <a:rPr lang="en-US" sz="2400" b="1" i="1" dirty="0"/>
                        <a:t>j</a:t>
                      </a:r>
                    </a:p>
                  </a:txBody>
                  <a:tcPr/>
                </a:tc>
                <a:tc>
                  <a:txBody>
                    <a:bodyPr/>
                    <a:lstStyle/>
                    <a:p>
                      <a:r>
                        <a:rPr lang="en-US" sz="2400" b="1" i="1" dirty="0"/>
                        <a:t>k</a:t>
                      </a:r>
                    </a:p>
                  </a:txBody>
                  <a:tcPr/>
                </a:tc>
                <a:tc>
                  <a:txBody>
                    <a:bodyPr/>
                    <a:lstStyle/>
                    <a:p>
                      <a:r>
                        <a:rPr lang="en-US" sz="2400" b="1" i="1" dirty="0">
                          <a:solidFill>
                            <a:srgbClr val="C00000"/>
                          </a:solidFill>
                        </a:rPr>
                        <a:t>l</a:t>
                      </a:r>
                    </a:p>
                  </a:txBody>
                  <a:tcPr/>
                </a:tc>
                <a:extLst>
                  <a:ext uri="{0D108BD9-81ED-4DB2-BD59-A6C34878D82A}">
                    <a16:rowId xmlns:a16="http://schemas.microsoft.com/office/drawing/2014/main" val="10000"/>
                  </a:ext>
                </a:extLst>
              </a:tr>
              <a:tr h="370840">
                <a:tc>
                  <a:txBody>
                    <a:bodyPr/>
                    <a:lstStyle/>
                    <a:p>
                      <a:r>
                        <a:rPr lang="en-US" sz="2400" b="1" i="1" dirty="0" err="1">
                          <a:solidFill>
                            <a:srgbClr val="C00000"/>
                          </a:solidFill>
                        </a:rPr>
                        <a:t>i</a:t>
                      </a:r>
                      <a:endParaRPr lang="en-US" sz="2400" b="1" i="1" dirty="0">
                        <a:solidFill>
                          <a:srgbClr val="C00000"/>
                        </a:solidFill>
                      </a:endParaRPr>
                    </a:p>
                  </a:txBody>
                  <a:tcPr/>
                </a:tc>
                <a:tc>
                  <a:txBody>
                    <a:bodyPr/>
                    <a:lstStyle/>
                    <a:p>
                      <a:r>
                        <a:rPr lang="en-US" sz="2400" b="0" dirty="0">
                          <a:solidFill>
                            <a:schemeClr val="tx1"/>
                          </a:solidFill>
                        </a:rPr>
                        <a:t>0</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4</a:t>
                      </a:r>
                    </a:p>
                  </a:txBody>
                  <a:tcPr/>
                </a:tc>
                <a:tc>
                  <a:txBody>
                    <a:bodyPr/>
                    <a:lstStyle/>
                    <a:p>
                      <a:r>
                        <a:rPr lang="en-US" sz="2400" b="1" dirty="0">
                          <a:solidFill>
                            <a:srgbClr val="C00000"/>
                          </a:solidFill>
                        </a:rPr>
                        <a:t>3</a:t>
                      </a:r>
                    </a:p>
                  </a:txBody>
                  <a:tcPr/>
                </a:tc>
                <a:extLst>
                  <a:ext uri="{0D108BD9-81ED-4DB2-BD59-A6C34878D82A}">
                    <a16:rowId xmlns:a16="http://schemas.microsoft.com/office/drawing/2014/main" val="10001"/>
                  </a:ext>
                </a:extLst>
              </a:tr>
              <a:tr h="370840">
                <a:tc>
                  <a:txBody>
                    <a:bodyPr/>
                    <a:lstStyle/>
                    <a:p>
                      <a:r>
                        <a:rPr lang="en-US" sz="2400" b="1" i="1" dirty="0"/>
                        <a:t>j</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5</a:t>
                      </a:r>
                    </a:p>
                  </a:txBody>
                  <a:tcPr/>
                </a:tc>
                <a:extLst>
                  <a:ext uri="{0D108BD9-81ED-4DB2-BD59-A6C34878D82A}">
                    <a16:rowId xmlns:a16="http://schemas.microsoft.com/office/drawing/2014/main" val="10002"/>
                  </a:ext>
                </a:extLst>
              </a:tr>
              <a:tr h="370840">
                <a:tc>
                  <a:txBody>
                    <a:bodyPr/>
                    <a:lstStyle/>
                    <a:p>
                      <a:r>
                        <a:rPr lang="en-US" sz="2400" b="1" i="1" dirty="0"/>
                        <a:t>k</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4</a:t>
                      </a:r>
                    </a:p>
                  </a:txBody>
                  <a:tcPr/>
                </a:tc>
                <a:tc>
                  <a:txBody>
                    <a:bodyPr/>
                    <a:lstStyle/>
                    <a:p>
                      <a:r>
                        <a:rPr lang="en-US" sz="2400" b="0" dirty="0">
                          <a:solidFill>
                            <a:schemeClr val="tx1"/>
                          </a:solidFill>
                        </a:rPr>
                        <a:t>0</a:t>
                      </a:r>
                    </a:p>
                  </a:txBody>
                  <a:tcPr/>
                </a:tc>
                <a:tc>
                  <a:txBody>
                    <a:bodyPr/>
                    <a:lstStyle/>
                    <a:p>
                      <a:r>
                        <a:rPr lang="en-US" sz="2400" b="0" dirty="0">
                          <a:solidFill>
                            <a:schemeClr val="tx1"/>
                          </a:solidFill>
                        </a:rPr>
                        <a:t>2</a:t>
                      </a:r>
                    </a:p>
                  </a:txBody>
                  <a:tcPr/>
                </a:tc>
                <a:extLst>
                  <a:ext uri="{0D108BD9-81ED-4DB2-BD59-A6C34878D82A}">
                    <a16:rowId xmlns:a16="http://schemas.microsoft.com/office/drawing/2014/main" val="10003"/>
                  </a:ext>
                </a:extLst>
              </a:tr>
              <a:tr h="370840">
                <a:tc>
                  <a:txBody>
                    <a:bodyPr/>
                    <a:lstStyle/>
                    <a:p>
                      <a:r>
                        <a:rPr lang="en-US" sz="2400" b="1" i="1" dirty="0"/>
                        <a:t>l</a:t>
                      </a:r>
                    </a:p>
                  </a:txBody>
                  <a:tcPr/>
                </a:tc>
                <a:tc>
                  <a:txBody>
                    <a:bodyPr/>
                    <a:lstStyle/>
                    <a:p>
                      <a:r>
                        <a:rPr lang="en-US" sz="2400" b="0" dirty="0">
                          <a:solidFill>
                            <a:schemeClr val="tx1"/>
                          </a:solidFill>
                        </a:rPr>
                        <a:t>3</a:t>
                      </a:r>
                    </a:p>
                  </a:txBody>
                  <a:tcPr/>
                </a:tc>
                <a:tc>
                  <a:txBody>
                    <a:bodyPr/>
                    <a:lstStyle/>
                    <a:p>
                      <a:r>
                        <a:rPr lang="en-US" sz="2400" b="0" dirty="0">
                          <a:solidFill>
                            <a:schemeClr val="tx1"/>
                          </a:solidFill>
                        </a:rPr>
                        <a:t>5</a:t>
                      </a:r>
                    </a:p>
                  </a:txBody>
                  <a:tcPr/>
                </a:tc>
                <a:tc>
                  <a:txBody>
                    <a:bodyPr/>
                    <a:lstStyle/>
                    <a:p>
                      <a:r>
                        <a:rPr lang="en-US" sz="2400" b="0" dirty="0">
                          <a:solidFill>
                            <a:schemeClr val="tx1"/>
                          </a:solidFill>
                        </a:rPr>
                        <a:t>2</a:t>
                      </a:r>
                    </a:p>
                  </a:txBody>
                  <a:tcPr/>
                </a:tc>
                <a:tc>
                  <a:txBody>
                    <a:bodyPr/>
                    <a:lstStyle/>
                    <a:p>
                      <a:r>
                        <a:rPr lang="en-US" sz="2400" b="0" dirty="0">
                          <a:solidFill>
                            <a:schemeClr val="tx1"/>
                          </a:solidFill>
                        </a:rPr>
                        <a:t>0</a:t>
                      </a:r>
                    </a:p>
                  </a:txBody>
                  <a:tcPr/>
                </a:tc>
                <a:extLst>
                  <a:ext uri="{0D108BD9-81ED-4DB2-BD59-A6C34878D82A}">
                    <a16:rowId xmlns:a16="http://schemas.microsoft.com/office/drawing/2014/main" val="10004"/>
                  </a:ext>
                </a:extLst>
              </a:tr>
            </a:tbl>
          </a:graphicData>
        </a:graphic>
      </p:graphicFrame>
      <p:sp>
        <p:nvSpPr>
          <p:cNvPr id="42"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71</a:t>
            </a:fld>
            <a:endParaRPr lang="ca-ES" dirty="0"/>
          </a:p>
        </p:txBody>
      </p:sp>
      <p:sp>
        <p:nvSpPr>
          <p:cNvPr id="4" name="3 Rectángulo"/>
          <p:cNvSpPr/>
          <p:nvPr/>
        </p:nvSpPr>
        <p:spPr>
          <a:xfrm>
            <a:off x="778933" y="5959901"/>
            <a:ext cx="10789920" cy="646331"/>
          </a:xfrm>
          <a:prstGeom prst="rect">
            <a:avLst/>
          </a:prstGeom>
        </p:spPr>
        <p:txBody>
          <a:bodyPr wrap="square">
            <a:spAutoFit/>
          </a:bodyPr>
          <a:lstStyle/>
          <a:p>
            <a:r>
              <a:rPr lang="en-US" dirty="0"/>
              <a:t>The tree produced by UPGMA can't possibly fit this matrix, because the matrix is non-additive.</a:t>
            </a:r>
          </a:p>
          <a:p>
            <a:r>
              <a:rPr lang="en-US" dirty="0"/>
              <a:t>For example, the distance from </a:t>
            </a:r>
            <a:r>
              <a:rPr lang="en-US" dirty="0" err="1"/>
              <a:t>i</a:t>
            </a:r>
            <a:r>
              <a:rPr lang="en-US" dirty="0"/>
              <a:t> to l is 3 in the distance matrix, but 4 according to the UPGMA tree.</a:t>
            </a:r>
          </a:p>
        </p:txBody>
      </p:sp>
    </p:spTree>
    <p:extLst>
      <p:ext uri="{BB962C8B-B14F-4D97-AF65-F5344CB8AC3E}">
        <p14:creationId xmlns:p14="http://schemas.microsoft.com/office/powerpoint/2010/main" val="1264307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799253"/>
          </a:xfrm>
        </p:spPr>
        <p:txBody>
          <a:bodyPr/>
          <a:lstStyle/>
          <a:p>
            <a:r>
              <a:rPr lang="en-US" dirty="0"/>
              <a:t>Exercise Break</a:t>
            </a:r>
          </a:p>
        </p:txBody>
      </p:sp>
      <p:sp>
        <p:nvSpPr>
          <p:cNvPr id="3" name="2 Marcador de contenido"/>
          <p:cNvSpPr>
            <a:spLocks noGrp="1"/>
          </p:cNvSpPr>
          <p:nvPr>
            <p:ph idx="1"/>
          </p:nvPr>
        </p:nvSpPr>
        <p:spPr>
          <a:xfrm>
            <a:off x="602384" y="1472316"/>
            <a:ext cx="10972800" cy="5633719"/>
          </a:xfrm>
        </p:spPr>
        <p:txBody>
          <a:bodyPr>
            <a:normAutofit/>
          </a:bodyPr>
          <a:lstStyle/>
          <a:p>
            <a:pPr>
              <a:lnSpc>
                <a:spcPct val="120000"/>
              </a:lnSpc>
            </a:pPr>
            <a:r>
              <a:rPr lang="en-US" dirty="0"/>
              <a:t>Below is a distance matrix D. If C1 is the cluster containing </a:t>
            </a:r>
            <a:r>
              <a:rPr lang="en-US" dirty="0" err="1"/>
              <a:t>i</a:t>
            </a:r>
            <a:r>
              <a:rPr lang="en-US" dirty="0"/>
              <a:t> and k, and C2 is the cluster containing  j and l, compute D(C1, C2).</a:t>
            </a:r>
          </a:p>
          <a:p>
            <a:pPr marL="0" indent="0">
              <a:lnSpc>
                <a:spcPct val="120000"/>
              </a:lnSpc>
              <a:buNone/>
            </a:pPr>
            <a:endParaRPr lang="en-US" dirty="0"/>
          </a:p>
        </p:txBody>
      </p:sp>
      <p:pic>
        <p:nvPicPr>
          <p:cNvPr id="12083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7281" y="2824024"/>
            <a:ext cx="9529519" cy="306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985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9600" y="0"/>
            <a:ext cx="10972800" cy="799253"/>
          </a:xfrm>
        </p:spPr>
        <p:txBody>
          <a:bodyPr/>
          <a:lstStyle/>
          <a:p>
            <a:r>
              <a:rPr lang="en-US" dirty="0"/>
              <a:t>Exercise Break</a:t>
            </a:r>
          </a:p>
        </p:txBody>
      </p:sp>
      <p:sp>
        <p:nvSpPr>
          <p:cNvPr id="3" name="2 Marcador de contenido"/>
          <p:cNvSpPr>
            <a:spLocks noGrp="1"/>
          </p:cNvSpPr>
          <p:nvPr>
            <p:ph idx="1"/>
          </p:nvPr>
        </p:nvSpPr>
        <p:spPr>
          <a:xfrm>
            <a:off x="582506" y="1104570"/>
            <a:ext cx="10972800" cy="5306170"/>
          </a:xfrm>
        </p:spPr>
        <p:txBody>
          <a:bodyPr>
            <a:normAutofit fontScale="85000" lnSpcReduction="20000"/>
          </a:bodyPr>
          <a:lstStyle/>
          <a:p>
            <a:pPr>
              <a:lnSpc>
                <a:spcPct val="120000"/>
              </a:lnSpc>
            </a:pPr>
            <a:r>
              <a:rPr lang="en-US" dirty="0"/>
              <a:t>Reconstruct phylogenetic tree from the following distance matrix using UPGMA approach:</a:t>
            </a:r>
          </a:p>
          <a:p>
            <a:pPr marL="0" indent="0">
              <a:lnSpc>
                <a:spcPct val="120000"/>
              </a:lnSpc>
              <a:buNone/>
            </a:pPr>
            <a:r>
              <a:rPr lang="es-ES" dirty="0"/>
              <a:t>OTUS A B (CD) E  </a:t>
            </a:r>
            <a:br>
              <a:rPr lang="es-ES" dirty="0"/>
            </a:br>
            <a:r>
              <a:rPr lang="es-ES" dirty="0"/>
              <a:t>B       6       </a:t>
            </a:r>
            <a:br>
              <a:rPr lang="es-ES" dirty="0"/>
            </a:br>
            <a:r>
              <a:rPr lang="es-ES" dirty="0"/>
              <a:t>(CD) 29 31     </a:t>
            </a:r>
            <a:br>
              <a:rPr lang="es-ES" dirty="0"/>
            </a:br>
            <a:r>
              <a:rPr lang="es-ES" dirty="0"/>
              <a:t>E       24 26 32   </a:t>
            </a:r>
            <a:br>
              <a:rPr lang="es-ES" dirty="0"/>
            </a:br>
            <a:r>
              <a:rPr lang="es-ES" dirty="0"/>
              <a:t>F       30 28 15 30</a:t>
            </a:r>
          </a:p>
          <a:p>
            <a:pPr marL="0" indent="0">
              <a:lnSpc>
                <a:spcPct val="120000"/>
              </a:lnSpc>
              <a:buNone/>
            </a:pPr>
            <a:endParaRPr lang="es-ES" dirty="0"/>
          </a:p>
          <a:p>
            <a:pPr>
              <a:lnSpc>
                <a:spcPct val="120000"/>
              </a:lnSpc>
            </a:pPr>
            <a:r>
              <a:rPr lang="es-ES" dirty="0" err="1"/>
              <a:t>What</a:t>
            </a:r>
            <a:r>
              <a:rPr lang="es-ES" dirty="0"/>
              <a:t> </a:t>
            </a:r>
            <a:r>
              <a:rPr lang="es-ES" dirty="0" err="1"/>
              <a:t>would</a:t>
            </a:r>
            <a:r>
              <a:rPr lang="es-ES" dirty="0"/>
              <a:t> be </a:t>
            </a:r>
            <a:r>
              <a:rPr lang="es-ES" dirty="0" err="1"/>
              <a:t>the</a:t>
            </a:r>
            <a:r>
              <a:rPr lang="es-ES" dirty="0"/>
              <a:t> </a:t>
            </a:r>
            <a:r>
              <a:rPr lang="es-ES" dirty="0" err="1"/>
              <a:t>topology</a:t>
            </a:r>
            <a:r>
              <a:rPr lang="es-ES" dirty="0"/>
              <a:t> of </a:t>
            </a:r>
            <a:r>
              <a:rPr lang="es-ES" dirty="0" err="1"/>
              <a:t>this</a:t>
            </a:r>
            <a:r>
              <a:rPr lang="es-ES" dirty="0"/>
              <a:t> </a:t>
            </a:r>
            <a:r>
              <a:rPr lang="es-ES" dirty="0" err="1"/>
              <a:t>tree</a:t>
            </a:r>
            <a:r>
              <a:rPr lang="es-ES" dirty="0"/>
              <a:t>? (</a:t>
            </a:r>
            <a:r>
              <a:rPr lang="es-ES" dirty="0" err="1"/>
              <a:t>Parentheses</a:t>
            </a:r>
            <a:r>
              <a:rPr lang="es-ES" dirty="0"/>
              <a:t> </a:t>
            </a:r>
            <a:r>
              <a:rPr lang="es-ES" dirty="0" err="1"/>
              <a:t>indicate</a:t>
            </a:r>
            <a:r>
              <a:rPr lang="es-ES" dirty="0"/>
              <a:t> </a:t>
            </a:r>
            <a:r>
              <a:rPr lang="es-ES" dirty="0" err="1"/>
              <a:t>the</a:t>
            </a:r>
            <a:r>
              <a:rPr lang="es-ES" dirty="0"/>
              <a:t> </a:t>
            </a:r>
            <a:r>
              <a:rPr lang="es-ES" dirty="0" err="1"/>
              <a:t>order</a:t>
            </a:r>
            <a:r>
              <a:rPr lang="es-ES" dirty="0"/>
              <a:t> of </a:t>
            </a:r>
            <a:r>
              <a:rPr lang="es-ES" dirty="0" err="1"/>
              <a:t>grouping</a:t>
            </a:r>
            <a:r>
              <a:rPr lang="es-ES" dirty="0"/>
              <a:t>):</a:t>
            </a:r>
          </a:p>
          <a:p>
            <a:pPr marL="457200" indent="-457200">
              <a:lnSpc>
                <a:spcPct val="120000"/>
              </a:lnSpc>
              <a:buAutoNum type="alphaLcParenR"/>
            </a:pPr>
            <a:r>
              <a:rPr lang="es-ES" dirty="0"/>
              <a:t>((EAB(CDF)); b) (EA(B))(CD)F); c) ((AB)(CD)F)E; d) (E(AB))((CD)F)</a:t>
            </a:r>
          </a:p>
          <a:p>
            <a:pPr marL="0" indent="0">
              <a:lnSpc>
                <a:spcPct val="120000"/>
              </a:lnSpc>
              <a:buNone/>
            </a:pPr>
            <a:endParaRPr lang="es-ES" dirty="0"/>
          </a:p>
          <a:p>
            <a:pPr>
              <a:lnSpc>
                <a:spcPct val="120000"/>
              </a:lnSpc>
            </a:pPr>
            <a:r>
              <a:rPr lang="es-ES" dirty="0" err="1"/>
              <a:t>If</a:t>
            </a:r>
            <a:r>
              <a:rPr lang="es-ES" dirty="0"/>
              <a:t> in </a:t>
            </a:r>
            <a:r>
              <a:rPr lang="es-ES" dirty="0" err="1"/>
              <a:t>the</a:t>
            </a:r>
            <a:r>
              <a:rPr lang="es-ES" dirty="0"/>
              <a:t> </a:t>
            </a:r>
            <a:r>
              <a:rPr lang="es-ES" dirty="0" err="1"/>
              <a:t>previous</a:t>
            </a:r>
            <a:r>
              <a:rPr lang="es-ES" dirty="0"/>
              <a:t> </a:t>
            </a:r>
            <a:r>
              <a:rPr lang="es-ES" dirty="0" err="1"/>
              <a:t>exercise</a:t>
            </a:r>
            <a:r>
              <a:rPr lang="es-ES" dirty="0"/>
              <a:t> </a:t>
            </a:r>
            <a:r>
              <a:rPr lang="es-ES" dirty="0" err="1"/>
              <a:t>dF</a:t>
            </a:r>
            <a:r>
              <a:rPr lang="es-ES" dirty="0"/>
              <a:t>(CD) – d(CD)=9, </a:t>
            </a:r>
            <a:r>
              <a:rPr lang="es-ES" dirty="0" err="1"/>
              <a:t>what</a:t>
            </a:r>
            <a:r>
              <a:rPr lang="es-ES" dirty="0"/>
              <a:t> </a:t>
            </a:r>
            <a:r>
              <a:rPr lang="es-ES" dirty="0" err="1"/>
              <a:t>is</a:t>
            </a:r>
            <a:r>
              <a:rPr lang="es-ES" dirty="0"/>
              <a:t> </a:t>
            </a:r>
            <a:r>
              <a:rPr lang="es-ES" dirty="0" err="1"/>
              <a:t>the</a:t>
            </a:r>
            <a:r>
              <a:rPr lang="es-ES" dirty="0"/>
              <a:t> </a:t>
            </a:r>
            <a:r>
              <a:rPr lang="es-ES" dirty="0" err="1"/>
              <a:t>distace</a:t>
            </a:r>
            <a:r>
              <a:rPr lang="es-ES" dirty="0"/>
              <a:t> of </a:t>
            </a:r>
            <a:r>
              <a:rPr lang="es-ES" dirty="0" err="1"/>
              <a:t>the</a:t>
            </a:r>
            <a:r>
              <a:rPr lang="es-ES" dirty="0"/>
              <a:t> </a:t>
            </a:r>
            <a:r>
              <a:rPr lang="es-ES" dirty="0" err="1"/>
              <a:t>both</a:t>
            </a:r>
            <a:r>
              <a:rPr lang="es-ES" dirty="0"/>
              <a:t> </a:t>
            </a:r>
            <a:r>
              <a:rPr lang="es-ES" dirty="0" err="1"/>
              <a:t>taxons</a:t>
            </a:r>
            <a:r>
              <a:rPr lang="es-ES" dirty="0"/>
              <a:t> C and D to </a:t>
            </a:r>
            <a:r>
              <a:rPr lang="es-ES" dirty="0" err="1"/>
              <a:t>their</a:t>
            </a:r>
            <a:r>
              <a:rPr lang="es-ES" dirty="0"/>
              <a:t> </a:t>
            </a:r>
            <a:r>
              <a:rPr lang="es-ES" dirty="0" err="1"/>
              <a:t>most</a:t>
            </a:r>
            <a:r>
              <a:rPr lang="es-ES" dirty="0"/>
              <a:t> </a:t>
            </a:r>
            <a:r>
              <a:rPr lang="es-ES" dirty="0" err="1"/>
              <a:t>recent</a:t>
            </a:r>
            <a:r>
              <a:rPr lang="es-ES" dirty="0"/>
              <a:t> </a:t>
            </a:r>
            <a:r>
              <a:rPr lang="es-ES" dirty="0" err="1"/>
              <a:t>common</a:t>
            </a:r>
            <a:r>
              <a:rPr lang="es-ES" dirty="0"/>
              <a:t> </a:t>
            </a:r>
            <a:r>
              <a:rPr lang="es-ES" dirty="0" err="1"/>
              <a:t>ancestor</a:t>
            </a:r>
            <a:r>
              <a:rPr lang="es-ES" dirty="0"/>
              <a:t>?</a:t>
            </a:r>
          </a:p>
          <a:p>
            <a:pPr marL="0" indent="0">
              <a:lnSpc>
                <a:spcPct val="120000"/>
              </a:lnSpc>
              <a:buNone/>
            </a:pPr>
            <a:r>
              <a:rPr lang="es-ES" dirty="0"/>
              <a:t>a) 3,0 ; b) 1,5 ; c) 1,0 ;  d) 2,0</a:t>
            </a:r>
          </a:p>
          <a:p>
            <a:pPr>
              <a:lnSpc>
                <a:spcPct val="120000"/>
              </a:lnSpc>
            </a:pPr>
            <a:endParaRPr lang="es-ES" dirty="0"/>
          </a:p>
          <a:p>
            <a:pPr>
              <a:lnSpc>
                <a:spcPct val="120000"/>
              </a:lnSpc>
            </a:pPr>
            <a:endParaRPr lang="en-US" dirty="0"/>
          </a:p>
        </p:txBody>
      </p:sp>
    </p:spTree>
    <p:extLst>
      <p:ext uri="{BB962C8B-B14F-4D97-AF65-F5344CB8AC3E}">
        <p14:creationId xmlns:p14="http://schemas.microsoft.com/office/powerpoint/2010/main" val="1024421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Outline</a:t>
            </a:r>
          </a:p>
        </p:txBody>
      </p:sp>
      <p:sp>
        <p:nvSpPr>
          <p:cNvPr id="3" name="2 Marcador de contenido"/>
          <p:cNvSpPr>
            <a:spLocks noGrp="1"/>
          </p:cNvSpPr>
          <p:nvPr>
            <p:ph idx="1"/>
          </p:nvPr>
        </p:nvSpPr>
        <p:spPr/>
        <p:txBody>
          <a:bodyPr/>
          <a:lstStyle/>
          <a:p>
            <a:r>
              <a:rPr lang="en-US" b="1" dirty="0"/>
              <a:t>Transforming Distance Matrices into Evolutionary Trees</a:t>
            </a:r>
          </a:p>
          <a:p>
            <a:r>
              <a:rPr lang="en-US" dirty="0"/>
              <a:t>Toward an Algorithm for Distance-Based Phylogeny Construction</a:t>
            </a:r>
          </a:p>
          <a:p>
            <a:r>
              <a:rPr lang="en-US" dirty="0"/>
              <a:t>Additive Phylogeny</a:t>
            </a:r>
          </a:p>
          <a:p>
            <a:r>
              <a:rPr lang="en-US" dirty="0" err="1"/>
              <a:t>Ultrametric</a:t>
            </a:r>
            <a:r>
              <a:rPr lang="en-US" dirty="0"/>
              <a:t> Evolutionary Trees (UPGMA reconstruction)</a:t>
            </a:r>
          </a:p>
          <a:p>
            <a:r>
              <a:rPr lang="en-US" dirty="0"/>
              <a:t>The </a:t>
            </a:r>
            <a:r>
              <a:rPr lang="en-US" dirty="0" err="1"/>
              <a:t>Neibour</a:t>
            </a:r>
            <a:r>
              <a:rPr lang="en-US" dirty="0"/>
              <a:t>-Joining Algorithm</a:t>
            </a:r>
          </a:p>
          <a:p>
            <a:r>
              <a:rPr lang="en-US" dirty="0"/>
              <a:t>Using Least-Squares to construct Distance-Based Phylogenies</a:t>
            </a:r>
          </a:p>
          <a:p>
            <a:endParaRPr lang="en-US" dirty="0"/>
          </a:p>
          <a:p>
            <a:pPr marL="0" indent="0">
              <a:buNone/>
            </a:pPr>
            <a:endParaRPr lang="en-US" dirty="0"/>
          </a:p>
          <a:p>
            <a:pPr marL="0" indent="0">
              <a:buNone/>
            </a:pPr>
            <a:endParaRPr lang="en-US" dirty="0"/>
          </a:p>
          <a:p>
            <a:endParaRPr lang="en-US" dirty="0"/>
          </a:p>
        </p:txBody>
      </p:sp>
      <p:sp>
        <p:nvSpPr>
          <p:cNvPr id="4"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8</a:t>
            </a:fld>
            <a:endParaRPr lang="ca-ES" dirty="0"/>
          </a:p>
        </p:txBody>
      </p:sp>
    </p:spTree>
    <p:extLst>
      <p:ext uri="{BB962C8B-B14F-4D97-AF65-F5344CB8AC3E}">
        <p14:creationId xmlns:p14="http://schemas.microsoft.com/office/powerpoint/2010/main" val="124200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7850" y="0"/>
            <a:ext cx="10972800" cy="958850"/>
          </a:xfrm>
        </p:spPr>
        <p:txBody>
          <a:bodyPr/>
          <a:lstStyle/>
          <a:p>
            <a:r>
              <a:rPr lang="en-US" dirty="0"/>
              <a:t>Constructing a Distance Matrix</a:t>
            </a: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868203159"/>
              </p:ext>
            </p:extLst>
          </p:nvPr>
        </p:nvGraphicFramePr>
        <p:xfrm>
          <a:off x="2510271" y="2445750"/>
          <a:ext cx="2901950" cy="2397760"/>
        </p:xfrm>
        <a:graphic>
          <a:graphicData uri="http://schemas.openxmlformats.org/drawingml/2006/table">
            <a:tbl>
              <a:tblPr firstRow="1" bandRow="1">
                <a:tableStyleId>{2D5ABB26-0587-4C30-8999-92F81FD0307C}</a:tableStyleId>
              </a:tblPr>
              <a:tblGrid>
                <a:gridCol w="982059">
                  <a:extLst>
                    <a:ext uri="{9D8B030D-6E8A-4147-A177-3AD203B41FA5}">
                      <a16:colId xmlns:a16="http://schemas.microsoft.com/office/drawing/2014/main" val="20000"/>
                    </a:ext>
                  </a:extLst>
                </a:gridCol>
                <a:gridCol w="1919891">
                  <a:extLst>
                    <a:ext uri="{9D8B030D-6E8A-4147-A177-3AD203B41FA5}">
                      <a16:colId xmlns:a16="http://schemas.microsoft.com/office/drawing/2014/main" val="20001"/>
                    </a:ext>
                  </a:extLst>
                </a:gridCol>
              </a:tblGrid>
              <a:tr h="914400">
                <a:tc>
                  <a:txBody>
                    <a:bodyPr/>
                    <a:lstStyle/>
                    <a:p>
                      <a:r>
                        <a:rPr lang="en-US" cap="small" baseline="0" dirty="0"/>
                        <a:t>Species</a:t>
                      </a:r>
                    </a:p>
                  </a:txBody>
                  <a:tcPr/>
                </a:tc>
                <a:tc>
                  <a:txBody>
                    <a:bodyPr/>
                    <a:lstStyle/>
                    <a:p>
                      <a:r>
                        <a:rPr lang="en-US" cap="small" baseline="0" dirty="0"/>
                        <a:t>Alignment</a:t>
                      </a:r>
                    </a:p>
                    <a:p>
                      <a:endParaRPr lang="en-US" cap="small" baseline="0" dirty="0"/>
                    </a:p>
                    <a:p>
                      <a:endParaRPr lang="en-US" cap="small" baseline="0" dirty="0"/>
                    </a:p>
                  </a:txBody>
                  <a:tcPr/>
                </a:tc>
                <a:extLst>
                  <a:ext uri="{0D108BD9-81ED-4DB2-BD59-A6C34878D82A}">
                    <a16:rowId xmlns:a16="http://schemas.microsoft.com/office/drawing/2014/main" val="10000"/>
                  </a:ext>
                </a:extLst>
              </a:tr>
              <a:tr h="370840">
                <a:tc>
                  <a:txBody>
                    <a:bodyPr/>
                    <a:lstStyle/>
                    <a:p>
                      <a:r>
                        <a:rPr lang="en-US" dirty="0"/>
                        <a:t>Chimp</a:t>
                      </a:r>
                      <a:endParaRPr lang="en-US" b="1" dirty="0"/>
                    </a:p>
                  </a:txBody>
                  <a:tcPr/>
                </a:tc>
                <a:tc>
                  <a:txBody>
                    <a:bodyPr/>
                    <a:lstStyle/>
                    <a:p>
                      <a:r>
                        <a:rPr lang="en-US" dirty="0"/>
                        <a:t>ACGTAGGCCT</a:t>
                      </a:r>
                    </a:p>
                  </a:txBody>
                  <a:tcPr/>
                </a:tc>
                <a:extLst>
                  <a:ext uri="{0D108BD9-81ED-4DB2-BD59-A6C34878D82A}">
                    <a16:rowId xmlns:a16="http://schemas.microsoft.com/office/drawing/2014/main" val="10001"/>
                  </a:ext>
                </a:extLst>
              </a:tr>
              <a:tr h="370840">
                <a:tc>
                  <a:txBody>
                    <a:bodyPr/>
                    <a:lstStyle/>
                    <a:p>
                      <a:r>
                        <a:rPr lang="en-US" dirty="0"/>
                        <a:t>Human</a:t>
                      </a:r>
                      <a:endParaRPr lang="en-US" b="1" dirty="0"/>
                    </a:p>
                  </a:txBody>
                  <a:tcPr/>
                </a:tc>
                <a:tc>
                  <a:txBody>
                    <a:bodyPr/>
                    <a:lstStyle/>
                    <a:p>
                      <a:r>
                        <a:rPr lang="en-US" dirty="0"/>
                        <a:t>ATGTAAGACT</a:t>
                      </a:r>
                    </a:p>
                  </a:txBody>
                  <a:tcPr/>
                </a:tc>
                <a:extLst>
                  <a:ext uri="{0D108BD9-81ED-4DB2-BD59-A6C34878D82A}">
                    <a16:rowId xmlns:a16="http://schemas.microsoft.com/office/drawing/2014/main" val="10002"/>
                  </a:ext>
                </a:extLst>
              </a:tr>
              <a:tr h="370840">
                <a:tc>
                  <a:txBody>
                    <a:bodyPr/>
                    <a:lstStyle/>
                    <a:p>
                      <a:r>
                        <a:rPr lang="en-US" dirty="0"/>
                        <a:t>Seal</a:t>
                      </a:r>
                      <a:endParaRPr lang="en-US" b="1" dirty="0"/>
                    </a:p>
                  </a:txBody>
                  <a:tcPr/>
                </a:tc>
                <a:tc>
                  <a:txBody>
                    <a:bodyPr/>
                    <a:lstStyle/>
                    <a:p>
                      <a:r>
                        <a:rPr lang="en-US" dirty="0"/>
                        <a:t>TCGAGAGCAC</a:t>
                      </a:r>
                    </a:p>
                  </a:txBody>
                  <a:tcPr/>
                </a:tc>
                <a:extLst>
                  <a:ext uri="{0D108BD9-81ED-4DB2-BD59-A6C34878D82A}">
                    <a16:rowId xmlns:a16="http://schemas.microsoft.com/office/drawing/2014/main" val="10003"/>
                  </a:ext>
                </a:extLst>
              </a:tr>
              <a:tr h="370840">
                <a:tc>
                  <a:txBody>
                    <a:bodyPr/>
                    <a:lstStyle/>
                    <a:p>
                      <a:r>
                        <a:rPr lang="en-US" dirty="0"/>
                        <a:t>Whale</a:t>
                      </a:r>
                      <a:endParaRPr lang="en-US" b="1" dirty="0"/>
                    </a:p>
                  </a:txBody>
                  <a:tcPr/>
                </a:tc>
                <a:tc>
                  <a:txBody>
                    <a:bodyPr/>
                    <a:lstStyle/>
                    <a:p>
                      <a:r>
                        <a:rPr lang="en-US" dirty="0"/>
                        <a:t>TCGAAAGCAT</a:t>
                      </a:r>
                    </a:p>
                  </a:txBody>
                  <a:tcPr/>
                </a:tc>
                <a:extLst>
                  <a:ext uri="{0D108BD9-81ED-4DB2-BD59-A6C34878D82A}">
                    <a16:rowId xmlns:a16="http://schemas.microsoft.com/office/drawing/2014/main" val="10004"/>
                  </a:ext>
                </a:extLst>
              </a:tr>
            </a:tbl>
          </a:graphicData>
        </a:graphic>
      </p:graphicFrame>
      <p:sp>
        <p:nvSpPr>
          <p:cNvPr id="5" name="Marcador de número de diapositiva 3"/>
          <p:cNvSpPr>
            <a:spLocks noGrp="1"/>
          </p:cNvSpPr>
          <p:nvPr>
            <p:ph type="sldNum" sz="quarter" idx="12"/>
          </p:nvPr>
        </p:nvSpPr>
        <p:spPr>
          <a:xfrm>
            <a:off x="9448800" y="6492875"/>
            <a:ext cx="2743200" cy="365125"/>
          </a:xfrm>
        </p:spPr>
        <p:txBody>
          <a:bodyPr/>
          <a:lstStyle/>
          <a:p>
            <a:pPr algn="r"/>
            <a:fld id="{FF8F0751-04B5-4AAB-8861-2090B99EFB5E}" type="slidenum">
              <a:rPr lang="ca-ES" smtClean="0"/>
              <a:pPr algn="r"/>
              <a:t>9</a:t>
            </a:fld>
            <a:endParaRPr lang="ca-ES" dirty="0"/>
          </a:p>
        </p:txBody>
      </p:sp>
      <p:sp>
        <p:nvSpPr>
          <p:cNvPr id="6" name="5 Rectángulo"/>
          <p:cNvSpPr/>
          <p:nvPr/>
        </p:nvSpPr>
        <p:spPr>
          <a:xfrm>
            <a:off x="1323119" y="5748956"/>
            <a:ext cx="10093035" cy="400110"/>
          </a:xfrm>
          <a:prstGeom prst="rect">
            <a:avLst/>
          </a:prstGeom>
        </p:spPr>
        <p:txBody>
          <a:bodyPr wrap="square">
            <a:spAutoFit/>
          </a:bodyPr>
          <a:lstStyle/>
          <a:p>
            <a:r>
              <a:rPr lang="en-US" sz="2000" dirty="0">
                <a:solidFill>
                  <a:prstClr val="black"/>
                </a:solidFill>
                <a:latin typeface="Century Gothic"/>
              </a:rPr>
              <a:t>A toy multiple alignment of hypothetical DNA sequences from four species…</a:t>
            </a:r>
            <a:endParaRPr lang="en-US" dirty="0"/>
          </a:p>
        </p:txBody>
      </p:sp>
    </p:spTree>
    <p:extLst>
      <p:ext uri="{BB962C8B-B14F-4D97-AF65-F5344CB8AC3E}">
        <p14:creationId xmlns:p14="http://schemas.microsoft.com/office/powerpoint/2010/main" val="22396872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jecutivo">
  <a:themeElements>
    <a:clrScheme name="Ejecutivo">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jecutiv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jecutiv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18294</TotalTime>
  <Words>4759</Words>
  <Application>Microsoft Office PowerPoint</Application>
  <PresentationFormat>Panorámica</PresentationFormat>
  <Paragraphs>1789</Paragraphs>
  <Slides>73</Slides>
  <Notes>73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73</vt:i4>
      </vt:variant>
    </vt:vector>
  </HeadingPairs>
  <TitlesOfParts>
    <vt:vector size="81" baseType="lpstr">
      <vt:lpstr>&amp;quot</vt:lpstr>
      <vt:lpstr>Arial</vt:lpstr>
      <vt:lpstr>Calibri</vt:lpstr>
      <vt:lpstr>Century Gothic</vt:lpstr>
      <vt:lpstr>Courier New</vt:lpstr>
      <vt:lpstr>Lato</vt:lpstr>
      <vt:lpstr>Palatino Linotype</vt:lpstr>
      <vt:lpstr>Ejecutivo</vt:lpstr>
      <vt:lpstr>Session 7</vt:lpstr>
      <vt:lpstr>Outline</vt:lpstr>
      <vt:lpstr>Presentación de PowerPoint</vt:lpstr>
      <vt:lpstr>Example: HIV Evolutionary Tree</vt:lpstr>
      <vt:lpstr>Trees</vt:lpstr>
      <vt:lpstr>Trees</vt:lpstr>
      <vt:lpstr>Trees</vt:lpstr>
      <vt:lpstr>Outline</vt:lpstr>
      <vt:lpstr>Constructing a Distance Matrix</vt:lpstr>
      <vt:lpstr>Constructing a Distance Matrix</vt:lpstr>
      <vt:lpstr>Constructing a Distance Matrix</vt:lpstr>
      <vt:lpstr>Constructing a Distance Matrix</vt:lpstr>
      <vt:lpstr>Fitting a Tree to a Matrix</vt:lpstr>
      <vt:lpstr>Fitting a Tree to a Matrix</vt:lpstr>
      <vt:lpstr>Fitting a Tree to a Matrix</vt:lpstr>
      <vt:lpstr>Fitting a Tree to a Matrix</vt:lpstr>
      <vt:lpstr>Distance-Based Phylogeny Problem</vt:lpstr>
      <vt:lpstr>Return to Distance-Based Phylogeny</vt:lpstr>
      <vt:lpstr>More than one Tree fits a matrix</vt:lpstr>
      <vt:lpstr>Which Tree is “Better”? </vt:lpstr>
      <vt:lpstr>Outline</vt:lpstr>
      <vt:lpstr>An Idea of Distance-Based Phylogeny</vt:lpstr>
      <vt:lpstr>An Idea of Distance-Based Phylogeny</vt:lpstr>
      <vt:lpstr>Toward a Recursive Algorithm</vt:lpstr>
      <vt:lpstr>Toward a Recursive Algorithm</vt:lpstr>
      <vt:lpstr>Toward a Recursive Algorithm</vt:lpstr>
      <vt:lpstr>An Idea of Distance-Based Phylogeny</vt:lpstr>
      <vt:lpstr>An Idea of Distance-Based Phylogeny</vt:lpstr>
      <vt:lpstr>An Idea of Distance-Based Phylogeny</vt:lpstr>
      <vt:lpstr>An Idea of Distance-Based Phylogeny</vt:lpstr>
      <vt:lpstr>An Idea of Distance-Based Phylogeny</vt:lpstr>
      <vt:lpstr>An Idea of Distance-Based Phylogeny</vt:lpstr>
      <vt:lpstr>An Idea of Distance-Based Phylogeny</vt:lpstr>
      <vt:lpstr>An Idea of Distance-Based Phylogeny</vt:lpstr>
      <vt:lpstr>An Idea of Distance-Based Phylogeny</vt:lpstr>
      <vt:lpstr>An Idea of Distance-Based Phylogeny</vt:lpstr>
      <vt:lpstr>An Idea of Distance-Based Phylogeny</vt:lpstr>
      <vt:lpstr>Outline</vt:lpstr>
      <vt:lpstr>Computing Limb Length</vt:lpstr>
      <vt:lpstr>Computing Limb Length</vt:lpstr>
      <vt:lpstr>Computing Limb Length</vt:lpstr>
      <vt:lpstr>Additive Phylogeny In Action</vt:lpstr>
      <vt:lpstr>Additive Phylogeny In Action</vt:lpstr>
      <vt:lpstr>Additive Phylogeny In Action</vt:lpstr>
      <vt:lpstr>Additive Phylogeny In Action</vt:lpstr>
      <vt:lpstr>Additive Phylogeny In Action</vt:lpstr>
      <vt:lpstr>Additive Phylogeny In Action</vt:lpstr>
      <vt:lpstr>Additive Phylogeny In Action</vt:lpstr>
      <vt:lpstr>Additive Phylogeny In Action</vt:lpstr>
      <vt:lpstr>Additive Phylogeny</vt:lpstr>
      <vt:lpstr>Presentación de PowerPoint</vt:lpstr>
      <vt:lpstr>Outline</vt:lpstr>
      <vt:lpstr>Modeling Speciations</vt:lpstr>
      <vt:lpstr>Modeling Speciations</vt:lpstr>
      <vt:lpstr>Modeling Speciations</vt:lpstr>
      <vt:lpstr>Ultrametric Trees</vt:lpstr>
      <vt:lpstr>Ultrametric Trees</vt:lpstr>
      <vt:lpstr>Ultrametric Trees</vt:lpstr>
      <vt:lpstr>UPGMA: A Clustering Heuristic</vt:lpstr>
      <vt:lpstr>UPGMA: A Clustering Heuristic</vt:lpstr>
      <vt:lpstr>UPGMA: A Clustering Heuristic</vt:lpstr>
      <vt:lpstr>UPGMA: A Clustering Heuristic</vt:lpstr>
      <vt:lpstr>UPGMA: A Clustering Heuristic</vt:lpstr>
      <vt:lpstr>UPGMA: A Clustering Heuristic</vt:lpstr>
      <vt:lpstr>UPGMA: A Clustering Heuristic</vt:lpstr>
      <vt:lpstr>UPGMA: A Clustering Heuristic</vt:lpstr>
      <vt:lpstr>UPGMA: A Clustering Heuristic</vt:lpstr>
      <vt:lpstr>UPGMA: A Clustering Heuristic</vt:lpstr>
      <vt:lpstr>UPGMA: A Clustering Heuristic</vt:lpstr>
      <vt:lpstr>UPGMA Doesn’t “Fit” a Tree to a Matrix</vt:lpstr>
      <vt:lpstr>UPGMA Doesn’t “Fit” a Tree to a Matrix</vt:lpstr>
      <vt:lpstr>Exercise Break</vt:lpstr>
      <vt:lpstr>Exercise 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Olga Dolgova</cp:lastModifiedBy>
  <cp:revision>326</cp:revision>
  <dcterms:created xsi:type="dcterms:W3CDTF">2017-12-20T17:36:58Z</dcterms:created>
  <dcterms:modified xsi:type="dcterms:W3CDTF">2024-02-02T12:49:24Z</dcterms:modified>
</cp:coreProperties>
</file>